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50"/>
  </p:notesMasterIdLst>
  <p:handoutMasterIdLst>
    <p:handoutMasterId r:id="rId51"/>
  </p:handoutMasterIdLst>
  <p:sldIdLst>
    <p:sldId id="257" r:id="rId2"/>
    <p:sldId id="350" r:id="rId3"/>
    <p:sldId id="260" r:id="rId4"/>
    <p:sldId id="345" r:id="rId5"/>
    <p:sldId id="346" r:id="rId6"/>
    <p:sldId id="347" r:id="rId7"/>
    <p:sldId id="352" r:id="rId8"/>
    <p:sldId id="348" r:id="rId9"/>
    <p:sldId id="349" r:id="rId10"/>
    <p:sldId id="316" r:id="rId11"/>
    <p:sldId id="317" r:id="rId12"/>
    <p:sldId id="318" r:id="rId13"/>
    <p:sldId id="319" r:id="rId14"/>
    <p:sldId id="322" r:id="rId15"/>
    <p:sldId id="321" r:id="rId16"/>
    <p:sldId id="320" r:id="rId17"/>
    <p:sldId id="323" r:id="rId18"/>
    <p:sldId id="335" r:id="rId19"/>
    <p:sldId id="271" r:id="rId20"/>
    <p:sldId id="305" r:id="rId21"/>
    <p:sldId id="273" r:id="rId22"/>
    <p:sldId id="274" r:id="rId23"/>
    <p:sldId id="276" r:id="rId24"/>
    <p:sldId id="277" r:id="rId25"/>
    <p:sldId id="341" r:id="rId26"/>
    <p:sldId id="334" r:id="rId27"/>
    <p:sldId id="280" r:id="rId28"/>
    <p:sldId id="344" r:id="rId29"/>
    <p:sldId id="282" r:id="rId30"/>
    <p:sldId id="284" r:id="rId31"/>
    <p:sldId id="285" r:id="rId32"/>
    <p:sldId id="342" r:id="rId33"/>
    <p:sldId id="286" r:id="rId34"/>
    <p:sldId id="287" r:id="rId35"/>
    <p:sldId id="288" r:id="rId36"/>
    <p:sldId id="336" r:id="rId37"/>
    <p:sldId id="338" r:id="rId38"/>
    <p:sldId id="333" r:id="rId39"/>
    <p:sldId id="290" r:id="rId40"/>
    <p:sldId id="291" r:id="rId41"/>
    <p:sldId id="293" r:id="rId42"/>
    <p:sldId id="294" r:id="rId43"/>
    <p:sldId id="339" r:id="rId44"/>
    <p:sldId id="296" r:id="rId45"/>
    <p:sldId id="351" r:id="rId46"/>
    <p:sldId id="297" r:id="rId47"/>
    <p:sldId id="299" r:id="rId48"/>
    <p:sldId id="343" r:id="rId49"/>
  </p:sldIdLst>
  <p:sldSz cx="9144000" cy="6858000" type="screen4x3"/>
  <p:notesSz cx="6797675" cy="9928225"/>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78" d="100"/>
          <a:sy n="78" d="100"/>
        </p:scale>
        <p:origin x="1290" y="45"/>
      </p:cViewPr>
      <p:guideLst>
        <p:guide orient="horz" pos="2160"/>
        <p:guide pos="2880"/>
      </p:guideLst>
    </p:cSldViewPr>
  </p:slideViewPr>
  <p:notesTextViewPr>
    <p:cViewPr>
      <p:scale>
        <a:sx n="1" d="1"/>
        <a:sy n="1" d="1"/>
      </p:scale>
      <p:origin x="0" y="0"/>
    </p:cViewPr>
  </p:notesTextViewPr>
  <p:sorterViewPr>
    <p:cViewPr varScale="1">
      <p:scale>
        <a:sx n="1" d="1"/>
        <a:sy n="1" d="1"/>
      </p:scale>
      <p:origin x="0" y="4938"/>
    </p:cViewPr>
  </p:sorterViewPr>
  <p:notesViewPr>
    <p:cSldViewPr>
      <p:cViewPr varScale="1">
        <p:scale>
          <a:sx n="94" d="100"/>
          <a:sy n="94" d="100"/>
        </p:scale>
        <p:origin x="-3672"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E192C-5B38-438D-8327-59CFC58E08E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05D256-632D-41AB-8143-2368D8D0DCE3}">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System Overview (2)</a:t>
          </a:r>
        </a:p>
      </dgm:t>
    </dgm:pt>
    <dgm:pt modelId="{7895EF1B-A461-4805-9508-024A913E97CE}" type="parTrans" cxnId="{681CD69E-5AA4-41DE-8165-C4E4B3EE2464}">
      <dgm:prSet/>
      <dgm:spPr/>
      <dgm:t>
        <a:bodyPr/>
        <a:lstStyle/>
        <a:p>
          <a:endParaRPr lang="en-US">
            <a:solidFill>
              <a:schemeClr val="tx1"/>
            </a:solidFill>
          </a:endParaRPr>
        </a:p>
      </dgm:t>
    </dgm:pt>
    <dgm:pt modelId="{EA44D30A-2DE7-47C4-BE7B-87A0EC6D0D9B}" type="sibTrans" cxnId="{681CD69E-5AA4-41DE-8165-C4E4B3EE2464}">
      <dgm:prSet/>
      <dgm:spPr/>
      <dgm:t>
        <a:bodyPr/>
        <a:lstStyle/>
        <a:p>
          <a:endParaRPr lang="en-US">
            <a:solidFill>
              <a:schemeClr val="tx1"/>
            </a:solidFill>
          </a:endParaRPr>
        </a:p>
      </dgm:t>
    </dgm:pt>
    <dgm:pt modelId="{DB8C2AE1-C607-46D9-B7BC-9C079F154EDB}">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Markets</a:t>
          </a:r>
        </a:p>
      </dgm:t>
    </dgm:pt>
    <dgm:pt modelId="{5133BE77-4562-47A2-9241-7C7268CD54BA}" type="parTrans" cxnId="{6C7554A5-0C0E-40A5-918B-23325D808E56}">
      <dgm:prSet/>
      <dgm:spPr/>
      <dgm:t>
        <a:bodyPr/>
        <a:lstStyle/>
        <a:p>
          <a:endParaRPr lang="en-US">
            <a:solidFill>
              <a:schemeClr val="tx1"/>
            </a:solidFill>
          </a:endParaRPr>
        </a:p>
      </dgm:t>
    </dgm:pt>
    <dgm:pt modelId="{861C31A7-F4ED-49AD-A6B3-6AB12CE8101A}" type="sibTrans" cxnId="{6C7554A5-0C0E-40A5-918B-23325D808E56}">
      <dgm:prSet/>
      <dgm:spPr/>
      <dgm:t>
        <a:bodyPr/>
        <a:lstStyle/>
        <a:p>
          <a:endParaRPr lang="en-US">
            <a:solidFill>
              <a:schemeClr val="tx1"/>
            </a:solidFill>
          </a:endParaRPr>
        </a:p>
      </dgm:t>
    </dgm:pt>
    <dgm:pt modelId="{5468CCFA-C375-4F43-B8EF-EB8E04F05ECA}">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Institutions</a:t>
          </a:r>
        </a:p>
      </dgm:t>
    </dgm:pt>
    <dgm:pt modelId="{2753CF90-C8DC-4E71-8F9F-9E59A3F3F343}" type="parTrans" cxnId="{E8FA2FE7-8C40-4F8E-97A4-1799480FCA64}">
      <dgm:prSet/>
      <dgm:spPr/>
      <dgm:t>
        <a:bodyPr/>
        <a:lstStyle/>
        <a:p>
          <a:endParaRPr lang="en-US">
            <a:solidFill>
              <a:schemeClr val="tx1"/>
            </a:solidFill>
          </a:endParaRPr>
        </a:p>
      </dgm:t>
    </dgm:pt>
    <dgm:pt modelId="{199E86E7-D47E-424E-89B7-6A599EE25664}" type="sibTrans" cxnId="{E8FA2FE7-8C40-4F8E-97A4-1799480FCA64}">
      <dgm:prSet/>
      <dgm:spPr/>
      <dgm:t>
        <a:bodyPr/>
        <a:lstStyle/>
        <a:p>
          <a:endParaRPr lang="en-US">
            <a:solidFill>
              <a:schemeClr val="tx1"/>
            </a:solidFill>
          </a:endParaRPr>
        </a:p>
      </dgm:t>
    </dgm:pt>
    <dgm:pt modelId="{AD11CE10-E146-46B7-8766-0214B70AFB41}">
      <dgm:prSet>
        <dgm:style>
          <a:lnRef idx="3">
            <a:schemeClr val="lt1"/>
          </a:lnRef>
          <a:fillRef idx="1">
            <a:schemeClr val="accent1"/>
          </a:fillRef>
          <a:effectRef idx="1">
            <a:schemeClr val="accent1"/>
          </a:effectRef>
          <a:fontRef idx="minor">
            <a:schemeClr val="lt1"/>
          </a:fontRef>
        </dgm:style>
      </dgm:prSet>
      <dgm:spPr/>
      <dgm:t>
        <a:bodyPr/>
        <a:lstStyle/>
        <a:p>
          <a:r>
            <a:rPr lang="en-US" dirty="0"/>
            <a:t>Bond Market (3,5,12)</a:t>
          </a:r>
        </a:p>
      </dgm:t>
    </dgm:pt>
    <dgm:pt modelId="{B038C4E9-B403-47F3-ACAB-9BD2C9E13838}" type="parTrans" cxnId="{FAEC3A2A-1179-4E98-9BDE-3035732C1E92}">
      <dgm:prSet/>
      <dgm:spPr/>
      <dgm:t>
        <a:bodyPr/>
        <a:lstStyle/>
        <a:p>
          <a:endParaRPr lang="en-US">
            <a:solidFill>
              <a:schemeClr val="tx1"/>
            </a:solidFill>
          </a:endParaRPr>
        </a:p>
      </dgm:t>
    </dgm:pt>
    <dgm:pt modelId="{7F059A29-8F30-48C0-8123-33AAE9DCA1EE}" type="sibTrans" cxnId="{FAEC3A2A-1179-4E98-9BDE-3035732C1E92}">
      <dgm:prSet/>
      <dgm:spPr/>
      <dgm:t>
        <a:bodyPr/>
        <a:lstStyle/>
        <a:p>
          <a:endParaRPr lang="en-US">
            <a:solidFill>
              <a:schemeClr val="tx1"/>
            </a:solidFill>
          </a:endParaRPr>
        </a:p>
      </dgm:t>
    </dgm:pt>
    <dgm:pt modelId="{4F020579-8143-4DA4-9C45-EF76927620B0}">
      <dgm:prSet>
        <dgm:style>
          <a:lnRef idx="3">
            <a:schemeClr val="lt1"/>
          </a:lnRef>
          <a:fillRef idx="1">
            <a:schemeClr val="accent1"/>
          </a:fillRef>
          <a:effectRef idx="1">
            <a:schemeClr val="accent1"/>
          </a:effectRef>
          <a:fontRef idx="minor">
            <a:schemeClr val="lt1"/>
          </a:fontRef>
        </dgm:style>
      </dgm:prSet>
      <dgm:spPr>
        <a:solidFill>
          <a:srgbClr val="00CC00"/>
        </a:solidFill>
      </dgm:spPr>
      <dgm:t>
        <a:bodyPr/>
        <a:lstStyle/>
        <a:p>
          <a:r>
            <a:rPr lang="en-US" dirty="0"/>
            <a:t>Stock Market (13,6)</a:t>
          </a:r>
        </a:p>
      </dgm:t>
    </dgm:pt>
    <dgm:pt modelId="{D67FEEA1-B2E3-4110-AA03-2A30A235F720}" type="parTrans" cxnId="{7CA92EE9-EA1C-4A8C-B30B-BD36F9CC4751}">
      <dgm:prSet/>
      <dgm:spPr/>
      <dgm:t>
        <a:bodyPr/>
        <a:lstStyle/>
        <a:p>
          <a:endParaRPr lang="en-US">
            <a:solidFill>
              <a:schemeClr val="tx1"/>
            </a:solidFill>
          </a:endParaRPr>
        </a:p>
      </dgm:t>
    </dgm:pt>
    <dgm:pt modelId="{6BD375EA-8D17-4A3E-BBDD-E8C65F2BE2E9}" type="sibTrans" cxnId="{7CA92EE9-EA1C-4A8C-B30B-BD36F9CC4751}">
      <dgm:prSet/>
      <dgm:spPr/>
      <dgm:t>
        <a:bodyPr/>
        <a:lstStyle/>
        <a:p>
          <a:endParaRPr lang="en-US">
            <a:solidFill>
              <a:schemeClr val="tx1"/>
            </a:solidFill>
          </a:endParaRPr>
        </a:p>
      </dgm:t>
    </dgm:pt>
    <dgm:pt modelId="{9977BC23-DC69-4E9B-BCD8-C013A39082B4}">
      <dgm:prSet>
        <dgm:style>
          <a:lnRef idx="3">
            <a:schemeClr val="lt1"/>
          </a:lnRef>
          <a:fillRef idx="1">
            <a:schemeClr val="accent1"/>
          </a:fillRef>
          <a:effectRef idx="1">
            <a:schemeClr val="accent1"/>
          </a:effectRef>
          <a:fontRef idx="minor">
            <a:schemeClr val="lt1"/>
          </a:fontRef>
        </dgm:style>
      </dgm:prSet>
      <dgm:spPr/>
      <dgm:t>
        <a:bodyPr/>
        <a:lstStyle/>
        <a:p>
          <a:r>
            <a:rPr lang="en-US" dirty="0"/>
            <a:t>Money Market (11)</a:t>
          </a:r>
        </a:p>
      </dgm:t>
    </dgm:pt>
    <dgm:pt modelId="{9EA48992-1B93-407C-BCFF-B26184B98EBF}" type="parTrans" cxnId="{AF5BFFDB-BAE0-4E8E-A085-38891F377CFD}">
      <dgm:prSet/>
      <dgm:spPr/>
      <dgm:t>
        <a:bodyPr/>
        <a:lstStyle/>
        <a:p>
          <a:endParaRPr lang="en-US">
            <a:solidFill>
              <a:schemeClr val="tx1"/>
            </a:solidFill>
          </a:endParaRPr>
        </a:p>
      </dgm:t>
    </dgm:pt>
    <dgm:pt modelId="{DE0FCEBA-14E8-4A47-9D4B-E343B33D840D}" type="sibTrans" cxnId="{AF5BFFDB-BAE0-4E8E-A085-38891F377CFD}">
      <dgm:prSet/>
      <dgm:spPr/>
      <dgm:t>
        <a:bodyPr/>
        <a:lstStyle/>
        <a:p>
          <a:endParaRPr lang="en-US">
            <a:solidFill>
              <a:schemeClr val="tx1"/>
            </a:solidFill>
          </a:endParaRPr>
        </a:p>
      </dgm:t>
    </dgm:pt>
    <dgm:pt modelId="{4A84F4E2-901D-46CB-9BD2-D4857AC558EB}">
      <dgm:prSet>
        <dgm:style>
          <a:lnRef idx="3">
            <a:schemeClr val="lt1"/>
          </a:lnRef>
          <a:fillRef idx="1">
            <a:schemeClr val="accent1"/>
          </a:fillRef>
          <a:effectRef idx="1">
            <a:schemeClr val="accent1"/>
          </a:effectRef>
          <a:fontRef idx="minor">
            <a:schemeClr val="lt1"/>
          </a:fontRef>
        </dgm:style>
      </dgm:prSet>
      <dgm:spPr/>
      <dgm:t>
        <a:bodyPr/>
        <a:lstStyle/>
        <a:p>
          <a:r>
            <a:rPr lang="en-US" dirty="0"/>
            <a:t>Mortgage Market (14)</a:t>
          </a:r>
        </a:p>
      </dgm:t>
    </dgm:pt>
    <dgm:pt modelId="{64D4AF11-05F3-483B-9A74-E780FBCD1DA1}" type="parTrans" cxnId="{F4F3E8A0-27B6-4592-B31D-81E5FB776FD5}">
      <dgm:prSet/>
      <dgm:spPr/>
      <dgm:t>
        <a:bodyPr/>
        <a:lstStyle/>
        <a:p>
          <a:endParaRPr lang="en-US">
            <a:solidFill>
              <a:schemeClr val="tx1"/>
            </a:solidFill>
          </a:endParaRPr>
        </a:p>
      </dgm:t>
    </dgm:pt>
    <dgm:pt modelId="{9F03C556-D999-4D1A-A297-53D835A36266}" type="sibTrans" cxnId="{F4F3E8A0-27B6-4592-B31D-81E5FB776FD5}">
      <dgm:prSet/>
      <dgm:spPr/>
      <dgm:t>
        <a:bodyPr/>
        <a:lstStyle/>
        <a:p>
          <a:endParaRPr lang="en-US">
            <a:solidFill>
              <a:schemeClr val="tx1"/>
            </a:solidFill>
          </a:endParaRPr>
        </a:p>
      </dgm:t>
    </dgm:pt>
    <dgm:pt modelId="{9BD4052D-381B-4199-9CDD-79A2696BFCE0}">
      <dgm:prSet>
        <dgm:style>
          <a:lnRef idx="3">
            <a:schemeClr val="lt1"/>
          </a:lnRef>
          <a:fillRef idx="1">
            <a:schemeClr val="accent1"/>
          </a:fillRef>
          <a:effectRef idx="1">
            <a:schemeClr val="accent1"/>
          </a:effectRef>
          <a:fontRef idx="minor">
            <a:schemeClr val="lt1"/>
          </a:fontRef>
        </dgm:style>
      </dgm:prSet>
      <dgm:spPr/>
      <dgm:t>
        <a:bodyPr/>
        <a:lstStyle/>
        <a:p>
          <a:r>
            <a:rPr lang="en-US" dirty="0"/>
            <a:t>Why Exists (7)</a:t>
          </a:r>
        </a:p>
      </dgm:t>
    </dgm:pt>
    <dgm:pt modelId="{F8823F64-0AB5-4A7A-A3B2-00F5C3298998}" type="parTrans" cxnId="{1F215E9B-AF70-4DE0-8B01-4C397B7D97A5}">
      <dgm:prSet/>
      <dgm:spPr/>
      <dgm:t>
        <a:bodyPr/>
        <a:lstStyle/>
        <a:p>
          <a:endParaRPr lang="en-US">
            <a:solidFill>
              <a:schemeClr val="tx1"/>
            </a:solidFill>
          </a:endParaRPr>
        </a:p>
      </dgm:t>
    </dgm:pt>
    <dgm:pt modelId="{D4FCF99D-CFDB-4FDA-A22C-368A4E75CE02}" type="sibTrans" cxnId="{1F215E9B-AF70-4DE0-8B01-4C397B7D97A5}">
      <dgm:prSet/>
      <dgm:spPr/>
      <dgm:t>
        <a:bodyPr/>
        <a:lstStyle/>
        <a:p>
          <a:endParaRPr lang="en-US">
            <a:solidFill>
              <a:schemeClr val="tx1"/>
            </a:solidFill>
          </a:endParaRPr>
        </a:p>
      </dgm:t>
    </dgm:pt>
    <dgm:pt modelId="{5E319B0B-5AA0-4FBC-91DE-946BEADDB831}">
      <dgm:prSet>
        <dgm:style>
          <a:lnRef idx="3">
            <a:schemeClr val="lt1"/>
          </a:lnRef>
          <a:fillRef idx="1">
            <a:schemeClr val="accent1"/>
          </a:fillRef>
          <a:effectRef idx="1">
            <a:schemeClr val="accent1"/>
          </a:effectRef>
          <a:fontRef idx="minor">
            <a:schemeClr val="lt1"/>
          </a:fontRef>
        </dgm:style>
      </dgm:prSet>
      <dgm:spPr/>
      <dgm:t>
        <a:bodyPr/>
        <a:lstStyle/>
        <a:p>
          <a:r>
            <a:rPr lang="en-US" dirty="0"/>
            <a:t>Banking Industry (19)</a:t>
          </a:r>
        </a:p>
      </dgm:t>
    </dgm:pt>
    <dgm:pt modelId="{1D53FBAD-6015-4443-8C85-D79EBBE8A557}" type="parTrans" cxnId="{294C332F-7E97-46FF-854F-8D5B86E4CE9A}">
      <dgm:prSet/>
      <dgm:spPr/>
      <dgm:t>
        <a:bodyPr/>
        <a:lstStyle/>
        <a:p>
          <a:endParaRPr lang="en-US">
            <a:solidFill>
              <a:schemeClr val="tx1"/>
            </a:solidFill>
          </a:endParaRPr>
        </a:p>
      </dgm:t>
    </dgm:pt>
    <dgm:pt modelId="{3DE125DE-4FA0-4C38-85FF-DEFD1A3D3572}" type="sibTrans" cxnId="{294C332F-7E97-46FF-854F-8D5B86E4CE9A}">
      <dgm:prSet/>
      <dgm:spPr/>
      <dgm:t>
        <a:bodyPr/>
        <a:lstStyle/>
        <a:p>
          <a:endParaRPr lang="en-US">
            <a:solidFill>
              <a:schemeClr val="tx1"/>
            </a:solidFill>
          </a:endParaRPr>
        </a:p>
      </dgm:t>
    </dgm:pt>
    <dgm:pt modelId="{2562C2C8-3D72-400F-968E-57A4622CFC48}">
      <dgm:prSet>
        <dgm:style>
          <a:lnRef idx="3">
            <a:schemeClr val="lt1"/>
          </a:lnRef>
          <a:fillRef idx="1">
            <a:schemeClr val="accent1"/>
          </a:fillRef>
          <a:effectRef idx="1">
            <a:schemeClr val="accent1"/>
          </a:effectRef>
          <a:fontRef idx="minor">
            <a:schemeClr val="lt1"/>
          </a:fontRef>
        </dgm:style>
      </dgm:prSet>
      <dgm:spPr/>
      <dgm:t>
        <a:bodyPr/>
        <a:lstStyle/>
        <a:p>
          <a:r>
            <a:rPr lang="en-US" dirty="0"/>
            <a:t>Mutual Fund Industry(20)</a:t>
          </a:r>
        </a:p>
      </dgm:t>
    </dgm:pt>
    <dgm:pt modelId="{918D5C68-3C1D-425F-BC57-4CEB4C2B6C59}" type="parTrans" cxnId="{5CB18ADA-C1B9-4706-BDE2-2CC7EFA4FBAC}">
      <dgm:prSet/>
      <dgm:spPr/>
      <dgm:t>
        <a:bodyPr/>
        <a:lstStyle/>
        <a:p>
          <a:endParaRPr lang="en-US">
            <a:solidFill>
              <a:schemeClr val="tx1"/>
            </a:solidFill>
          </a:endParaRPr>
        </a:p>
      </dgm:t>
    </dgm:pt>
    <dgm:pt modelId="{176BAF94-88D9-4F3B-981E-EDFB241BA64A}" type="sibTrans" cxnId="{5CB18ADA-C1B9-4706-BDE2-2CC7EFA4FBAC}">
      <dgm:prSet/>
      <dgm:spPr/>
      <dgm:t>
        <a:bodyPr/>
        <a:lstStyle/>
        <a:p>
          <a:endParaRPr lang="en-US">
            <a:solidFill>
              <a:schemeClr val="tx1"/>
            </a:solidFill>
          </a:endParaRPr>
        </a:p>
      </dgm:t>
    </dgm:pt>
    <dgm:pt modelId="{ACADB673-10C5-458F-9F9D-7E3825FA946A}" type="pres">
      <dgm:prSet presAssocID="{23CE192C-5B38-438D-8327-59CFC58E08E0}" presName="hierChild1" presStyleCnt="0">
        <dgm:presLayoutVars>
          <dgm:orgChart val="1"/>
          <dgm:chPref val="1"/>
          <dgm:dir/>
          <dgm:animOne val="branch"/>
          <dgm:animLvl val="lvl"/>
          <dgm:resizeHandles/>
        </dgm:presLayoutVars>
      </dgm:prSet>
      <dgm:spPr/>
    </dgm:pt>
    <dgm:pt modelId="{324C4A52-F45A-4CCF-A157-0FC11971F8D1}" type="pres">
      <dgm:prSet presAssocID="{2505D256-632D-41AB-8143-2368D8D0DCE3}" presName="hierRoot1" presStyleCnt="0">
        <dgm:presLayoutVars>
          <dgm:hierBranch val="init"/>
        </dgm:presLayoutVars>
      </dgm:prSet>
      <dgm:spPr/>
    </dgm:pt>
    <dgm:pt modelId="{96B4E56A-9BDC-4F5A-9711-304F166B4B7D}" type="pres">
      <dgm:prSet presAssocID="{2505D256-632D-41AB-8143-2368D8D0DCE3}" presName="rootComposite1" presStyleCnt="0"/>
      <dgm:spPr/>
    </dgm:pt>
    <dgm:pt modelId="{A87B3E25-BA8F-4795-B6D0-6960469CD281}" type="pres">
      <dgm:prSet presAssocID="{2505D256-632D-41AB-8143-2368D8D0DCE3}" presName="rootText1" presStyleLbl="node0" presStyleIdx="0" presStyleCnt="1" custScaleX="323182">
        <dgm:presLayoutVars>
          <dgm:chPref val="3"/>
        </dgm:presLayoutVars>
      </dgm:prSet>
      <dgm:spPr/>
    </dgm:pt>
    <dgm:pt modelId="{AC4FB714-64C5-4DB4-9221-0590F7CD8904}" type="pres">
      <dgm:prSet presAssocID="{2505D256-632D-41AB-8143-2368D8D0DCE3}" presName="rootConnector1" presStyleLbl="node1" presStyleIdx="0" presStyleCnt="0"/>
      <dgm:spPr/>
    </dgm:pt>
    <dgm:pt modelId="{C3B5B445-53FC-485C-93A9-109D361EEDEF}" type="pres">
      <dgm:prSet presAssocID="{2505D256-632D-41AB-8143-2368D8D0DCE3}" presName="hierChild2" presStyleCnt="0"/>
      <dgm:spPr/>
    </dgm:pt>
    <dgm:pt modelId="{B06D3122-7921-4829-8E05-711DFD0E20AF}" type="pres">
      <dgm:prSet presAssocID="{5133BE77-4562-47A2-9241-7C7268CD54BA}" presName="Name37" presStyleLbl="parChTrans1D2" presStyleIdx="0" presStyleCnt="2"/>
      <dgm:spPr/>
    </dgm:pt>
    <dgm:pt modelId="{9CC81FB9-C8D5-4BD5-82D8-5E65BE540F48}" type="pres">
      <dgm:prSet presAssocID="{DB8C2AE1-C607-46D9-B7BC-9C079F154EDB}" presName="hierRoot2" presStyleCnt="0">
        <dgm:presLayoutVars>
          <dgm:hierBranch val="init"/>
        </dgm:presLayoutVars>
      </dgm:prSet>
      <dgm:spPr/>
    </dgm:pt>
    <dgm:pt modelId="{6CD2D8C3-7B79-425A-9D87-45ABD17BE6C0}" type="pres">
      <dgm:prSet presAssocID="{DB8C2AE1-C607-46D9-B7BC-9C079F154EDB}" presName="rootComposite" presStyleCnt="0"/>
      <dgm:spPr/>
    </dgm:pt>
    <dgm:pt modelId="{CF7A6C0C-74A2-4697-80F3-459D235103BB}" type="pres">
      <dgm:prSet presAssocID="{DB8C2AE1-C607-46D9-B7BC-9C079F154EDB}" presName="rootText" presStyleLbl="node2" presStyleIdx="0" presStyleCnt="2" custScaleX="286853">
        <dgm:presLayoutVars>
          <dgm:chPref val="3"/>
        </dgm:presLayoutVars>
      </dgm:prSet>
      <dgm:spPr/>
    </dgm:pt>
    <dgm:pt modelId="{6198F528-E6BD-4532-A9DC-6FEAEB167A51}" type="pres">
      <dgm:prSet presAssocID="{DB8C2AE1-C607-46D9-B7BC-9C079F154EDB}" presName="rootConnector" presStyleLbl="node2" presStyleIdx="0" presStyleCnt="2"/>
      <dgm:spPr/>
    </dgm:pt>
    <dgm:pt modelId="{9D5973CF-4960-426E-BE49-C774143549BF}" type="pres">
      <dgm:prSet presAssocID="{DB8C2AE1-C607-46D9-B7BC-9C079F154EDB}" presName="hierChild4" presStyleCnt="0"/>
      <dgm:spPr/>
    </dgm:pt>
    <dgm:pt modelId="{6814A1D3-FFD9-4713-A717-84A4EA0F8F7D}" type="pres">
      <dgm:prSet presAssocID="{B038C4E9-B403-47F3-ACAB-9BD2C9E13838}" presName="Name37" presStyleLbl="parChTrans1D3" presStyleIdx="0" presStyleCnt="7"/>
      <dgm:spPr/>
    </dgm:pt>
    <dgm:pt modelId="{0EF4C44B-5320-4500-AA2F-7018599CC129}" type="pres">
      <dgm:prSet presAssocID="{AD11CE10-E146-46B7-8766-0214B70AFB41}" presName="hierRoot2" presStyleCnt="0">
        <dgm:presLayoutVars>
          <dgm:hierBranch val="init"/>
        </dgm:presLayoutVars>
      </dgm:prSet>
      <dgm:spPr/>
    </dgm:pt>
    <dgm:pt modelId="{EE0C1F96-452D-4B2A-ABD5-8BFF0A7A0F6B}" type="pres">
      <dgm:prSet presAssocID="{AD11CE10-E146-46B7-8766-0214B70AFB41}" presName="rootComposite" presStyleCnt="0"/>
      <dgm:spPr/>
    </dgm:pt>
    <dgm:pt modelId="{E4E3309F-268C-4D71-87B6-8EE7E746AD0B}" type="pres">
      <dgm:prSet presAssocID="{AD11CE10-E146-46B7-8766-0214B70AFB41}" presName="rootText" presStyleLbl="node3" presStyleIdx="0" presStyleCnt="7" custScaleX="205698" custScaleY="83259">
        <dgm:presLayoutVars>
          <dgm:chPref val="3"/>
        </dgm:presLayoutVars>
      </dgm:prSet>
      <dgm:spPr/>
    </dgm:pt>
    <dgm:pt modelId="{9FE9EE7F-DB95-4081-B39A-92C50A80C58D}" type="pres">
      <dgm:prSet presAssocID="{AD11CE10-E146-46B7-8766-0214B70AFB41}" presName="rootConnector" presStyleLbl="node3" presStyleIdx="0" presStyleCnt="7"/>
      <dgm:spPr/>
    </dgm:pt>
    <dgm:pt modelId="{C9BD0461-DE06-4AE3-BAFF-E946AB9D1669}" type="pres">
      <dgm:prSet presAssocID="{AD11CE10-E146-46B7-8766-0214B70AFB41}" presName="hierChild4" presStyleCnt="0"/>
      <dgm:spPr/>
    </dgm:pt>
    <dgm:pt modelId="{CB872C14-DB07-4421-B530-9415FE944ABD}" type="pres">
      <dgm:prSet presAssocID="{AD11CE10-E146-46B7-8766-0214B70AFB41}" presName="hierChild5" presStyleCnt="0"/>
      <dgm:spPr/>
    </dgm:pt>
    <dgm:pt modelId="{F1D73D6F-BEA7-41D9-8C05-899A4CE0C46F}" type="pres">
      <dgm:prSet presAssocID="{D67FEEA1-B2E3-4110-AA03-2A30A235F720}" presName="Name37" presStyleLbl="parChTrans1D3" presStyleIdx="1" presStyleCnt="7"/>
      <dgm:spPr/>
    </dgm:pt>
    <dgm:pt modelId="{672DCC59-C386-412D-B8F7-86D760BEA3B4}" type="pres">
      <dgm:prSet presAssocID="{4F020579-8143-4DA4-9C45-EF76927620B0}" presName="hierRoot2" presStyleCnt="0">
        <dgm:presLayoutVars>
          <dgm:hierBranch val="init"/>
        </dgm:presLayoutVars>
      </dgm:prSet>
      <dgm:spPr/>
    </dgm:pt>
    <dgm:pt modelId="{EE5F3342-4070-443A-B52A-1ACAFC1DCB10}" type="pres">
      <dgm:prSet presAssocID="{4F020579-8143-4DA4-9C45-EF76927620B0}" presName="rootComposite" presStyleCnt="0"/>
      <dgm:spPr/>
    </dgm:pt>
    <dgm:pt modelId="{43D79A57-7CEC-430B-99B0-71D254D28F0F}" type="pres">
      <dgm:prSet presAssocID="{4F020579-8143-4DA4-9C45-EF76927620B0}" presName="rootText" presStyleLbl="node3" presStyleIdx="1" presStyleCnt="7" custScaleX="208032" custScaleY="84486">
        <dgm:presLayoutVars>
          <dgm:chPref val="3"/>
        </dgm:presLayoutVars>
      </dgm:prSet>
      <dgm:spPr/>
    </dgm:pt>
    <dgm:pt modelId="{8C0928BF-6D38-4A8D-9B37-DA240ED2945A}" type="pres">
      <dgm:prSet presAssocID="{4F020579-8143-4DA4-9C45-EF76927620B0}" presName="rootConnector" presStyleLbl="node3" presStyleIdx="1" presStyleCnt="7"/>
      <dgm:spPr/>
    </dgm:pt>
    <dgm:pt modelId="{02BC1A01-87C2-4BDF-B04B-4EA59FF39014}" type="pres">
      <dgm:prSet presAssocID="{4F020579-8143-4DA4-9C45-EF76927620B0}" presName="hierChild4" presStyleCnt="0"/>
      <dgm:spPr/>
    </dgm:pt>
    <dgm:pt modelId="{04F6FABE-3F89-4F4E-84D0-31EA66C2BE55}" type="pres">
      <dgm:prSet presAssocID="{4F020579-8143-4DA4-9C45-EF76927620B0}" presName="hierChild5" presStyleCnt="0"/>
      <dgm:spPr/>
    </dgm:pt>
    <dgm:pt modelId="{C4234D43-8AFE-4899-8968-6B6FFF0F865E}" type="pres">
      <dgm:prSet presAssocID="{9EA48992-1B93-407C-BCFF-B26184B98EBF}" presName="Name37" presStyleLbl="parChTrans1D3" presStyleIdx="2" presStyleCnt="7"/>
      <dgm:spPr/>
    </dgm:pt>
    <dgm:pt modelId="{4511BC26-24BA-4422-B9C0-6065B100C13D}" type="pres">
      <dgm:prSet presAssocID="{9977BC23-DC69-4E9B-BCD8-C013A39082B4}" presName="hierRoot2" presStyleCnt="0">
        <dgm:presLayoutVars>
          <dgm:hierBranch val="init"/>
        </dgm:presLayoutVars>
      </dgm:prSet>
      <dgm:spPr/>
    </dgm:pt>
    <dgm:pt modelId="{D1539C87-B4ED-4BBD-B5C2-B7EC745B00E7}" type="pres">
      <dgm:prSet presAssocID="{9977BC23-DC69-4E9B-BCD8-C013A39082B4}" presName="rootComposite" presStyleCnt="0"/>
      <dgm:spPr/>
    </dgm:pt>
    <dgm:pt modelId="{CECA9B9B-C008-4D5E-94A2-1C2919922015}" type="pres">
      <dgm:prSet presAssocID="{9977BC23-DC69-4E9B-BCD8-C013A39082B4}" presName="rootText" presStyleLbl="node3" presStyleIdx="2" presStyleCnt="7" custScaleX="208617" custScaleY="84485">
        <dgm:presLayoutVars>
          <dgm:chPref val="3"/>
        </dgm:presLayoutVars>
      </dgm:prSet>
      <dgm:spPr/>
    </dgm:pt>
    <dgm:pt modelId="{8602FA81-84A0-496E-9971-F01C7A787C90}" type="pres">
      <dgm:prSet presAssocID="{9977BC23-DC69-4E9B-BCD8-C013A39082B4}" presName="rootConnector" presStyleLbl="node3" presStyleIdx="2" presStyleCnt="7"/>
      <dgm:spPr/>
    </dgm:pt>
    <dgm:pt modelId="{706ED406-A05B-40D9-BD4B-021F4BA0BFF3}" type="pres">
      <dgm:prSet presAssocID="{9977BC23-DC69-4E9B-BCD8-C013A39082B4}" presName="hierChild4" presStyleCnt="0"/>
      <dgm:spPr/>
    </dgm:pt>
    <dgm:pt modelId="{6F5B63C9-05E0-4736-AD0A-351E6F8EF81D}" type="pres">
      <dgm:prSet presAssocID="{9977BC23-DC69-4E9B-BCD8-C013A39082B4}" presName="hierChild5" presStyleCnt="0"/>
      <dgm:spPr/>
    </dgm:pt>
    <dgm:pt modelId="{F1B82673-0E19-4F1C-8107-E91815F265D3}" type="pres">
      <dgm:prSet presAssocID="{64D4AF11-05F3-483B-9A74-E780FBCD1DA1}" presName="Name37" presStyleLbl="parChTrans1D3" presStyleIdx="3" presStyleCnt="7"/>
      <dgm:spPr/>
    </dgm:pt>
    <dgm:pt modelId="{280A2748-1EE5-4FD3-8D9F-5620AEC92C67}" type="pres">
      <dgm:prSet presAssocID="{4A84F4E2-901D-46CB-9BD2-D4857AC558EB}" presName="hierRoot2" presStyleCnt="0">
        <dgm:presLayoutVars>
          <dgm:hierBranch val="init"/>
        </dgm:presLayoutVars>
      </dgm:prSet>
      <dgm:spPr/>
    </dgm:pt>
    <dgm:pt modelId="{6AC3968C-F099-46BC-A69B-6B91A2FDEC2A}" type="pres">
      <dgm:prSet presAssocID="{4A84F4E2-901D-46CB-9BD2-D4857AC558EB}" presName="rootComposite" presStyleCnt="0"/>
      <dgm:spPr/>
    </dgm:pt>
    <dgm:pt modelId="{5157D73C-7E76-4AB9-8416-981C7621888A}" type="pres">
      <dgm:prSet presAssocID="{4A84F4E2-901D-46CB-9BD2-D4857AC558EB}" presName="rootText" presStyleLbl="node3" presStyleIdx="3" presStyleCnt="7" custScaleX="208033" custScaleY="84486">
        <dgm:presLayoutVars>
          <dgm:chPref val="3"/>
        </dgm:presLayoutVars>
      </dgm:prSet>
      <dgm:spPr/>
    </dgm:pt>
    <dgm:pt modelId="{13BC4EFF-1D56-4761-B4DF-A9DA0C92094F}" type="pres">
      <dgm:prSet presAssocID="{4A84F4E2-901D-46CB-9BD2-D4857AC558EB}" presName="rootConnector" presStyleLbl="node3" presStyleIdx="3" presStyleCnt="7"/>
      <dgm:spPr/>
    </dgm:pt>
    <dgm:pt modelId="{F4644200-0012-4D4E-8508-7B72AA6C56A0}" type="pres">
      <dgm:prSet presAssocID="{4A84F4E2-901D-46CB-9BD2-D4857AC558EB}" presName="hierChild4" presStyleCnt="0"/>
      <dgm:spPr/>
    </dgm:pt>
    <dgm:pt modelId="{3480C398-1BDC-4B4D-8607-080688770A5C}" type="pres">
      <dgm:prSet presAssocID="{4A84F4E2-901D-46CB-9BD2-D4857AC558EB}" presName="hierChild5" presStyleCnt="0"/>
      <dgm:spPr/>
    </dgm:pt>
    <dgm:pt modelId="{9163A41B-BE59-4EEC-9319-C7B1B3780591}" type="pres">
      <dgm:prSet presAssocID="{DB8C2AE1-C607-46D9-B7BC-9C079F154EDB}" presName="hierChild5" presStyleCnt="0"/>
      <dgm:spPr/>
    </dgm:pt>
    <dgm:pt modelId="{3D367E92-86C4-4800-890D-E420390834F5}" type="pres">
      <dgm:prSet presAssocID="{2753CF90-C8DC-4E71-8F9F-9E59A3F3F343}" presName="Name37" presStyleLbl="parChTrans1D2" presStyleIdx="1" presStyleCnt="2"/>
      <dgm:spPr/>
    </dgm:pt>
    <dgm:pt modelId="{BCB8A5CE-D988-44F9-9D02-0C3A0AE8921F}" type="pres">
      <dgm:prSet presAssocID="{5468CCFA-C375-4F43-B8EF-EB8E04F05ECA}" presName="hierRoot2" presStyleCnt="0">
        <dgm:presLayoutVars>
          <dgm:hierBranch val="init"/>
        </dgm:presLayoutVars>
      </dgm:prSet>
      <dgm:spPr/>
    </dgm:pt>
    <dgm:pt modelId="{33018D0C-6560-45C3-A00F-F1B6EEB3F544}" type="pres">
      <dgm:prSet presAssocID="{5468CCFA-C375-4F43-B8EF-EB8E04F05ECA}" presName="rootComposite" presStyleCnt="0"/>
      <dgm:spPr/>
    </dgm:pt>
    <dgm:pt modelId="{AB53A8D1-72AE-4ADD-B21C-1A8119F79543}" type="pres">
      <dgm:prSet presAssocID="{5468CCFA-C375-4F43-B8EF-EB8E04F05ECA}" presName="rootText" presStyleLbl="node2" presStyleIdx="1" presStyleCnt="2" custScaleX="296727">
        <dgm:presLayoutVars>
          <dgm:chPref val="3"/>
        </dgm:presLayoutVars>
      </dgm:prSet>
      <dgm:spPr/>
    </dgm:pt>
    <dgm:pt modelId="{023038BA-4E9A-4F8B-99B8-2ACC67A977E8}" type="pres">
      <dgm:prSet presAssocID="{5468CCFA-C375-4F43-B8EF-EB8E04F05ECA}" presName="rootConnector" presStyleLbl="node2" presStyleIdx="1" presStyleCnt="2"/>
      <dgm:spPr/>
    </dgm:pt>
    <dgm:pt modelId="{D4BBFF5E-DEE5-4CE9-A83C-00B2F7EBD579}" type="pres">
      <dgm:prSet presAssocID="{5468CCFA-C375-4F43-B8EF-EB8E04F05ECA}" presName="hierChild4" presStyleCnt="0"/>
      <dgm:spPr/>
    </dgm:pt>
    <dgm:pt modelId="{61FBF8BD-0CB8-4BC1-AC97-84554451CCDF}" type="pres">
      <dgm:prSet presAssocID="{F8823F64-0AB5-4A7A-A3B2-00F5C3298998}" presName="Name37" presStyleLbl="parChTrans1D3" presStyleIdx="4" presStyleCnt="7"/>
      <dgm:spPr/>
    </dgm:pt>
    <dgm:pt modelId="{A548C117-5962-4AE7-B890-F7E812AE79FC}" type="pres">
      <dgm:prSet presAssocID="{9BD4052D-381B-4199-9CDD-79A2696BFCE0}" presName="hierRoot2" presStyleCnt="0">
        <dgm:presLayoutVars>
          <dgm:hierBranch val="init"/>
        </dgm:presLayoutVars>
      </dgm:prSet>
      <dgm:spPr/>
    </dgm:pt>
    <dgm:pt modelId="{0EE34E23-173D-4043-8BA3-30233D960976}" type="pres">
      <dgm:prSet presAssocID="{9BD4052D-381B-4199-9CDD-79A2696BFCE0}" presName="rootComposite" presStyleCnt="0"/>
      <dgm:spPr/>
    </dgm:pt>
    <dgm:pt modelId="{0B2B7975-F0E4-4792-981A-64BB44A9A79B}" type="pres">
      <dgm:prSet presAssocID="{9BD4052D-381B-4199-9CDD-79A2696BFCE0}" presName="rootText" presStyleLbl="node3" presStyleIdx="4" presStyleCnt="7" custScaleX="207676" custScaleY="121566">
        <dgm:presLayoutVars>
          <dgm:chPref val="3"/>
        </dgm:presLayoutVars>
      </dgm:prSet>
      <dgm:spPr/>
    </dgm:pt>
    <dgm:pt modelId="{1001176A-95BF-47E7-8370-9A39C3C6DBCB}" type="pres">
      <dgm:prSet presAssocID="{9BD4052D-381B-4199-9CDD-79A2696BFCE0}" presName="rootConnector" presStyleLbl="node3" presStyleIdx="4" presStyleCnt="7"/>
      <dgm:spPr/>
    </dgm:pt>
    <dgm:pt modelId="{60B9F219-83A9-42DA-8CD3-BC7629F49FEB}" type="pres">
      <dgm:prSet presAssocID="{9BD4052D-381B-4199-9CDD-79A2696BFCE0}" presName="hierChild4" presStyleCnt="0"/>
      <dgm:spPr/>
    </dgm:pt>
    <dgm:pt modelId="{4B64A420-34FC-492C-9391-7E92BE2BDA6C}" type="pres">
      <dgm:prSet presAssocID="{9BD4052D-381B-4199-9CDD-79A2696BFCE0}" presName="hierChild5" presStyleCnt="0"/>
      <dgm:spPr/>
    </dgm:pt>
    <dgm:pt modelId="{9508E336-93A8-40B3-8417-857BAF094448}" type="pres">
      <dgm:prSet presAssocID="{1D53FBAD-6015-4443-8C85-D79EBBE8A557}" presName="Name37" presStyleLbl="parChTrans1D3" presStyleIdx="5" presStyleCnt="7"/>
      <dgm:spPr/>
    </dgm:pt>
    <dgm:pt modelId="{C3E9532D-1586-40AD-8EE7-7E2DAE181C3D}" type="pres">
      <dgm:prSet presAssocID="{5E319B0B-5AA0-4FBC-91DE-946BEADDB831}" presName="hierRoot2" presStyleCnt="0">
        <dgm:presLayoutVars>
          <dgm:hierBranch val="init"/>
        </dgm:presLayoutVars>
      </dgm:prSet>
      <dgm:spPr/>
    </dgm:pt>
    <dgm:pt modelId="{7E2E50D5-3604-4080-8B02-F435F966BCC9}" type="pres">
      <dgm:prSet presAssocID="{5E319B0B-5AA0-4FBC-91DE-946BEADDB831}" presName="rootComposite" presStyleCnt="0"/>
      <dgm:spPr/>
    </dgm:pt>
    <dgm:pt modelId="{913E3CFF-6DA2-4145-8C16-26E7C7437F90}" type="pres">
      <dgm:prSet presAssocID="{5E319B0B-5AA0-4FBC-91DE-946BEADDB831}" presName="rootText" presStyleLbl="node3" presStyleIdx="5" presStyleCnt="7" custScaleX="207676" custScaleY="131836">
        <dgm:presLayoutVars>
          <dgm:chPref val="3"/>
        </dgm:presLayoutVars>
      </dgm:prSet>
      <dgm:spPr/>
    </dgm:pt>
    <dgm:pt modelId="{88EE44DB-C3CA-49DB-A5A6-162B2A84A913}" type="pres">
      <dgm:prSet presAssocID="{5E319B0B-5AA0-4FBC-91DE-946BEADDB831}" presName="rootConnector" presStyleLbl="node3" presStyleIdx="5" presStyleCnt="7"/>
      <dgm:spPr/>
    </dgm:pt>
    <dgm:pt modelId="{496E5ED3-B05C-4D09-A08D-F60092B11DC8}" type="pres">
      <dgm:prSet presAssocID="{5E319B0B-5AA0-4FBC-91DE-946BEADDB831}" presName="hierChild4" presStyleCnt="0"/>
      <dgm:spPr/>
    </dgm:pt>
    <dgm:pt modelId="{82DF7304-2FEE-4EE8-93B7-A09DF3E986F0}" type="pres">
      <dgm:prSet presAssocID="{5E319B0B-5AA0-4FBC-91DE-946BEADDB831}" presName="hierChild5" presStyleCnt="0"/>
      <dgm:spPr/>
    </dgm:pt>
    <dgm:pt modelId="{3538E69E-8F57-419C-906D-E53677ACCF0F}" type="pres">
      <dgm:prSet presAssocID="{918D5C68-3C1D-425F-BC57-4CEB4C2B6C59}" presName="Name37" presStyleLbl="parChTrans1D3" presStyleIdx="6" presStyleCnt="7"/>
      <dgm:spPr/>
    </dgm:pt>
    <dgm:pt modelId="{A5BB9773-AD43-451C-AB33-7701ACCC5A15}" type="pres">
      <dgm:prSet presAssocID="{2562C2C8-3D72-400F-968E-57A4622CFC48}" presName="hierRoot2" presStyleCnt="0">
        <dgm:presLayoutVars>
          <dgm:hierBranch val="init"/>
        </dgm:presLayoutVars>
      </dgm:prSet>
      <dgm:spPr/>
    </dgm:pt>
    <dgm:pt modelId="{47962756-040A-45EB-9332-E831CD118CFA}" type="pres">
      <dgm:prSet presAssocID="{2562C2C8-3D72-400F-968E-57A4622CFC48}" presName="rootComposite" presStyleCnt="0"/>
      <dgm:spPr/>
    </dgm:pt>
    <dgm:pt modelId="{20E8093F-61AF-4E27-978D-C2B7627C9374}" type="pres">
      <dgm:prSet presAssocID="{2562C2C8-3D72-400F-968E-57A4622CFC48}" presName="rootText" presStyleLbl="node3" presStyleIdx="6" presStyleCnt="7" custScaleX="248583" custScaleY="124100">
        <dgm:presLayoutVars>
          <dgm:chPref val="3"/>
        </dgm:presLayoutVars>
      </dgm:prSet>
      <dgm:spPr/>
    </dgm:pt>
    <dgm:pt modelId="{48C640DA-26DC-45AE-8F35-81EDEDAA9ED5}" type="pres">
      <dgm:prSet presAssocID="{2562C2C8-3D72-400F-968E-57A4622CFC48}" presName="rootConnector" presStyleLbl="node3" presStyleIdx="6" presStyleCnt="7"/>
      <dgm:spPr/>
    </dgm:pt>
    <dgm:pt modelId="{5615A261-6FB9-4F68-8845-19C258483AE9}" type="pres">
      <dgm:prSet presAssocID="{2562C2C8-3D72-400F-968E-57A4622CFC48}" presName="hierChild4" presStyleCnt="0"/>
      <dgm:spPr/>
    </dgm:pt>
    <dgm:pt modelId="{D5864186-EE60-4044-B8A0-92B6857B589F}" type="pres">
      <dgm:prSet presAssocID="{2562C2C8-3D72-400F-968E-57A4622CFC48}" presName="hierChild5" presStyleCnt="0"/>
      <dgm:spPr/>
    </dgm:pt>
    <dgm:pt modelId="{38D6C1EF-FC96-4ECA-BD00-0522FA1A4BE3}" type="pres">
      <dgm:prSet presAssocID="{5468CCFA-C375-4F43-B8EF-EB8E04F05ECA}" presName="hierChild5" presStyleCnt="0"/>
      <dgm:spPr/>
    </dgm:pt>
    <dgm:pt modelId="{CDD839C0-0AF7-4964-8708-3C81E7EACDDB}" type="pres">
      <dgm:prSet presAssocID="{2505D256-632D-41AB-8143-2368D8D0DCE3}" presName="hierChild3" presStyleCnt="0"/>
      <dgm:spPr/>
    </dgm:pt>
  </dgm:ptLst>
  <dgm:cxnLst>
    <dgm:cxn modelId="{81420515-0890-4E42-A9D6-9BF6A33C3DC8}" type="presOf" srcId="{9977BC23-DC69-4E9B-BCD8-C013A39082B4}" destId="{8602FA81-84A0-496E-9971-F01C7A787C90}" srcOrd="1" destOrd="0" presId="urn:microsoft.com/office/officeart/2005/8/layout/orgChart1"/>
    <dgm:cxn modelId="{AC6AD618-6CCC-4508-B3C4-25A2E83906C9}" type="presOf" srcId="{4A84F4E2-901D-46CB-9BD2-D4857AC558EB}" destId="{5157D73C-7E76-4AB9-8416-981C7621888A}" srcOrd="0" destOrd="0" presId="urn:microsoft.com/office/officeart/2005/8/layout/orgChart1"/>
    <dgm:cxn modelId="{F48D7A1D-A2BD-4234-A36E-458CF8C8681A}" type="presOf" srcId="{2562C2C8-3D72-400F-968E-57A4622CFC48}" destId="{20E8093F-61AF-4E27-978D-C2B7627C9374}" srcOrd="0" destOrd="0" presId="urn:microsoft.com/office/officeart/2005/8/layout/orgChart1"/>
    <dgm:cxn modelId="{94EE3C1E-B1A7-4DE6-B92A-531D12C90536}" type="presOf" srcId="{9EA48992-1B93-407C-BCFF-B26184B98EBF}" destId="{C4234D43-8AFE-4899-8968-6B6FFF0F865E}" srcOrd="0" destOrd="0" presId="urn:microsoft.com/office/officeart/2005/8/layout/orgChart1"/>
    <dgm:cxn modelId="{FAEC3A2A-1179-4E98-9BDE-3035732C1E92}" srcId="{DB8C2AE1-C607-46D9-B7BC-9C079F154EDB}" destId="{AD11CE10-E146-46B7-8766-0214B70AFB41}" srcOrd="0" destOrd="0" parTransId="{B038C4E9-B403-47F3-ACAB-9BD2C9E13838}" sibTransId="{7F059A29-8F30-48C0-8123-33AAE9DCA1EE}"/>
    <dgm:cxn modelId="{294C332F-7E97-46FF-854F-8D5B86E4CE9A}" srcId="{5468CCFA-C375-4F43-B8EF-EB8E04F05ECA}" destId="{5E319B0B-5AA0-4FBC-91DE-946BEADDB831}" srcOrd="1" destOrd="0" parTransId="{1D53FBAD-6015-4443-8C85-D79EBBE8A557}" sibTransId="{3DE125DE-4FA0-4C38-85FF-DEFD1A3D3572}"/>
    <dgm:cxn modelId="{8CE85237-7C59-45C8-B324-42A9D1E93D6E}" type="presOf" srcId="{5E319B0B-5AA0-4FBC-91DE-946BEADDB831}" destId="{88EE44DB-C3CA-49DB-A5A6-162B2A84A913}" srcOrd="1" destOrd="0" presId="urn:microsoft.com/office/officeart/2005/8/layout/orgChart1"/>
    <dgm:cxn modelId="{9C2B0770-D366-4A65-9566-45DAE08C7CEC}" type="presOf" srcId="{DB8C2AE1-C607-46D9-B7BC-9C079F154EDB}" destId="{6198F528-E6BD-4532-A9DC-6FEAEB167A51}" srcOrd="1" destOrd="0" presId="urn:microsoft.com/office/officeart/2005/8/layout/orgChart1"/>
    <dgm:cxn modelId="{F1CC4F51-F0AD-4C3F-A8C8-7C5BE35A81A8}" type="presOf" srcId="{4F020579-8143-4DA4-9C45-EF76927620B0}" destId="{43D79A57-7CEC-430B-99B0-71D254D28F0F}" srcOrd="0" destOrd="0" presId="urn:microsoft.com/office/officeart/2005/8/layout/orgChart1"/>
    <dgm:cxn modelId="{F3112F58-B7B8-48EA-A08C-2F3A56DBECEF}" type="presOf" srcId="{2505D256-632D-41AB-8143-2368D8D0DCE3}" destId="{A87B3E25-BA8F-4795-B6D0-6960469CD281}" srcOrd="0" destOrd="0" presId="urn:microsoft.com/office/officeart/2005/8/layout/orgChart1"/>
    <dgm:cxn modelId="{43EF447E-0505-4101-8E2E-811C06152475}" type="presOf" srcId="{1D53FBAD-6015-4443-8C85-D79EBBE8A557}" destId="{9508E336-93A8-40B3-8417-857BAF094448}" srcOrd="0" destOrd="0" presId="urn:microsoft.com/office/officeart/2005/8/layout/orgChart1"/>
    <dgm:cxn modelId="{7C6ABA81-9A93-4FDB-BCDA-522619E4F468}" type="presOf" srcId="{5468CCFA-C375-4F43-B8EF-EB8E04F05ECA}" destId="{023038BA-4E9A-4F8B-99B8-2ACC67A977E8}" srcOrd="1" destOrd="0" presId="urn:microsoft.com/office/officeart/2005/8/layout/orgChart1"/>
    <dgm:cxn modelId="{0E786D82-691E-4B81-9E28-D1726AAA4D5F}" type="presOf" srcId="{64D4AF11-05F3-483B-9A74-E780FBCD1DA1}" destId="{F1B82673-0E19-4F1C-8107-E91815F265D3}" srcOrd="0" destOrd="0" presId="urn:microsoft.com/office/officeart/2005/8/layout/orgChart1"/>
    <dgm:cxn modelId="{58CCE487-4FA9-427B-A8A8-2CF39EAC5D66}" type="presOf" srcId="{9977BC23-DC69-4E9B-BCD8-C013A39082B4}" destId="{CECA9B9B-C008-4D5E-94A2-1C2919922015}" srcOrd="0" destOrd="0" presId="urn:microsoft.com/office/officeart/2005/8/layout/orgChart1"/>
    <dgm:cxn modelId="{9B628C88-9383-4F01-9D6F-FF1DD21D44ED}" type="presOf" srcId="{B038C4E9-B403-47F3-ACAB-9BD2C9E13838}" destId="{6814A1D3-FFD9-4713-A717-84A4EA0F8F7D}" srcOrd="0" destOrd="0" presId="urn:microsoft.com/office/officeart/2005/8/layout/orgChart1"/>
    <dgm:cxn modelId="{C383B28D-CEB5-40AD-8DA0-B8F9C98F64E7}" type="presOf" srcId="{918D5C68-3C1D-425F-BC57-4CEB4C2B6C59}" destId="{3538E69E-8F57-419C-906D-E53677ACCF0F}" srcOrd="0" destOrd="0" presId="urn:microsoft.com/office/officeart/2005/8/layout/orgChart1"/>
    <dgm:cxn modelId="{79E0F98E-B5CC-4E21-8EE4-3256571D4D5F}" type="presOf" srcId="{2562C2C8-3D72-400F-968E-57A4622CFC48}" destId="{48C640DA-26DC-45AE-8F35-81EDEDAA9ED5}" srcOrd="1" destOrd="0" presId="urn:microsoft.com/office/officeart/2005/8/layout/orgChart1"/>
    <dgm:cxn modelId="{A80CF093-CEAB-4F17-8AD4-315A50F8650E}" type="presOf" srcId="{2505D256-632D-41AB-8143-2368D8D0DCE3}" destId="{AC4FB714-64C5-4DB4-9221-0590F7CD8904}" srcOrd="1" destOrd="0" presId="urn:microsoft.com/office/officeart/2005/8/layout/orgChart1"/>
    <dgm:cxn modelId="{7EA74396-69C1-4890-972E-A65AD39A7949}" type="presOf" srcId="{DB8C2AE1-C607-46D9-B7BC-9C079F154EDB}" destId="{CF7A6C0C-74A2-4697-80F3-459D235103BB}" srcOrd="0" destOrd="0" presId="urn:microsoft.com/office/officeart/2005/8/layout/orgChart1"/>
    <dgm:cxn modelId="{70F1E397-051F-438F-9EE6-361A8DDE5705}" type="presOf" srcId="{4F020579-8143-4DA4-9C45-EF76927620B0}" destId="{8C0928BF-6D38-4A8D-9B37-DA240ED2945A}" srcOrd="1" destOrd="0" presId="urn:microsoft.com/office/officeart/2005/8/layout/orgChart1"/>
    <dgm:cxn modelId="{5E4ECF99-3FA2-48D0-A0C9-3B5192934AE5}" type="presOf" srcId="{AD11CE10-E146-46B7-8766-0214B70AFB41}" destId="{9FE9EE7F-DB95-4081-B39A-92C50A80C58D}" srcOrd="1" destOrd="0" presId="urn:microsoft.com/office/officeart/2005/8/layout/orgChart1"/>
    <dgm:cxn modelId="{1F215E9B-AF70-4DE0-8B01-4C397B7D97A5}" srcId="{5468CCFA-C375-4F43-B8EF-EB8E04F05ECA}" destId="{9BD4052D-381B-4199-9CDD-79A2696BFCE0}" srcOrd="0" destOrd="0" parTransId="{F8823F64-0AB5-4A7A-A3B2-00F5C3298998}" sibTransId="{D4FCF99D-CFDB-4FDA-A22C-368A4E75CE02}"/>
    <dgm:cxn modelId="{681CD69E-5AA4-41DE-8165-C4E4B3EE2464}" srcId="{23CE192C-5B38-438D-8327-59CFC58E08E0}" destId="{2505D256-632D-41AB-8143-2368D8D0DCE3}" srcOrd="0" destOrd="0" parTransId="{7895EF1B-A461-4805-9508-024A913E97CE}" sibTransId="{EA44D30A-2DE7-47C4-BE7B-87A0EC6D0D9B}"/>
    <dgm:cxn modelId="{90CD05A0-4245-430A-9A53-51C14BA94783}" type="presOf" srcId="{F8823F64-0AB5-4A7A-A3B2-00F5C3298998}" destId="{61FBF8BD-0CB8-4BC1-AC97-84554451CCDF}" srcOrd="0" destOrd="0" presId="urn:microsoft.com/office/officeart/2005/8/layout/orgChart1"/>
    <dgm:cxn modelId="{F4F3E8A0-27B6-4592-B31D-81E5FB776FD5}" srcId="{DB8C2AE1-C607-46D9-B7BC-9C079F154EDB}" destId="{4A84F4E2-901D-46CB-9BD2-D4857AC558EB}" srcOrd="3" destOrd="0" parTransId="{64D4AF11-05F3-483B-9A74-E780FBCD1DA1}" sibTransId="{9F03C556-D999-4D1A-A297-53D835A36266}"/>
    <dgm:cxn modelId="{9BFCFCA4-F02B-4001-9CFA-45E26239BDAF}" type="presOf" srcId="{AD11CE10-E146-46B7-8766-0214B70AFB41}" destId="{E4E3309F-268C-4D71-87B6-8EE7E746AD0B}" srcOrd="0" destOrd="0" presId="urn:microsoft.com/office/officeart/2005/8/layout/orgChart1"/>
    <dgm:cxn modelId="{6C7554A5-0C0E-40A5-918B-23325D808E56}" srcId="{2505D256-632D-41AB-8143-2368D8D0DCE3}" destId="{DB8C2AE1-C607-46D9-B7BC-9C079F154EDB}" srcOrd="0" destOrd="0" parTransId="{5133BE77-4562-47A2-9241-7C7268CD54BA}" sibTransId="{861C31A7-F4ED-49AD-A6B3-6AB12CE8101A}"/>
    <dgm:cxn modelId="{4D4E95A9-0C09-4DF6-B256-5EC15B0B75DF}" type="presOf" srcId="{5133BE77-4562-47A2-9241-7C7268CD54BA}" destId="{B06D3122-7921-4829-8E05-711DFD0E20AF}" srcOrd="0" destOrd="0" presId="urn:microsoft.com/office/officeart/2005/8/layout/orgChart1"/>
    <dgm:cxn modelId="{34DE3DB6-2A3B-45B0-800B-A727A75A12FF}" type="presOf" srcId="{D67FEEA1-B2E3-4110-AA03-2A30A235F720}" destId="{F1D73D6F-BEA7-41D9-8C05-899A4CE0C46F}" srcOrd="0" destOrd="0" presId="urn:microsoft.com/office/officeart/2005/8/layout/orgChart1"/>
    <dgm:cxn modelId="{2BC795BA-36F3-40B0-8422-234C218CEB33}" type="presOf" srcId="{5468CCFA-C375-4F43-B8EF-EB8E04F05ECA}" destId="{AB53A8D1-72AE-4ADD-B21C-1A8119F79543}" srcOrd="0" destOrd="0" presId="urn:microsoft.com/office/officeart/2005/8/layout/orgChart1"/>
    <dgm:cxn modelId="{51A78FC6-61C9-4F56-89AA-F8AD1AF1936F}" type="presOf" srcId="{9BD4052D-381B-4199-9CDD-79A2696BFCE0}" destId="{1001176A-95BF-47E7-8370-9A39C3C6DBCB}" srcOrd="1" destOrd="0" presId="urn:microsoft.com/office/officeart/2005/8/layout/orgChart1"/>
    <dgm:cxn modelId="{5CB18ADA-C1B9-4706-BDE2-2CC7EFA4FBAC}" srcId="{5468CCFA-C375-4F43-B8EF-EB8E04F05ECA}" destId="{2562C2C8-3D72-400F-968E-57A4622CFC48}" srcOrd="2" destOrd="0" parTransId="{918D5C68-3C1D-425F-BC57-4CEB4C2B6C59}" sibTransId="{176BAF94-88D9-4F3B-981E-EDFB241BA64A}"/>
    <dgm:cxn modelId="{AF5BFFDB-BAE0-4E8E-A085-38891F377CFD}" srcId="{DB8C2AE1-C607-46D9-B7BC-9C079F154EDB}" destId="{9977BC23-DC69-4E9B-BCD8-C013A39082B4}" srcOrd="2" destOrd="0" parTransId="{9EA48992-1B93-407C-BCFF-B26184B98EBF}" sibTransId="{DE0FCEBA-14E8-4A47-9D4B-E343B33D840D}"/>
    <dgm:cxn modelId="{C34C7CE0-B12F-48E7-AAE6-CF81BF2D961D}" type="presOf" srcId="{2753CF90-C8DC-4E71-8F9F-9E59A3F3F343}" destId="{3D367E92-86C4-4800-890D-E420390834F5}" srcOrd="0" destOrd="0" presId="urn:microsoft.com/office/officeart/2005/8/layout/orgChart1"/>
    <dgm:cxn modelId="{F8B714E1-218A-42BF-8E12-75B05DC21EF8}" type="presOf" srcId="{5E319B0B-5AA0-4FBC-91DE-946BEADDB831}" destId="{913E3CFF-6DA2-4145-8C16-26E7C7437F90}" srcOrd="0" destOrd="0" presId="urn:microsoft.com/office/officeart/2005/8/layout/orgChart1"/>
    <dgm:cxn modelId="{92E317E5-C1F7-4798-9B13-A15F65E956E7}" type="presOf" srcId="{4A84F4E2-901D-46CB-9BD2-D4857AC558EB}" destId="{13BC4EFF-1D56-4761-B4DF-A9DA0C92094F}" srcOrd="1" destOrd="0" presId="urn:microsoft.com/office/officeart/2005/8/layout/orgChart1"/>
    <dgm:cxn modelId="{E8FA2FE7-8C40-4F8E-97A4-1799480FCA64}" srcId="{2505D256-632D-41AB-8143-2368D8D0DCE3}" destId="{5468CCFA-C375-4F43-B8EF-EB8E04F05ECA}" srcOrd="1" destOrd="0" parTransId="{2753CF90-C8DC-4E71-8F9F-9E59A3F3F343}" sibTransId="{199E86E7-D47E-424E-89B7-6A599EE25664}"/>
    <dgm:cxn modelId="{7CA92EE9-EA1C-4A8C-B30B-BD36F9CC4751}" srcId="{DB8C2AE1-C607-46D9-B7BC-9C079F154EDB}" destId="{4F020579-8143-4DA4-9C45-EF76927620B0}" srcOrd="1" destOrd="0" parTransId="{D67FEEA1-B2E3-4110-AA03-2A30A235F720}" sibTransId="{6BD375EA-8D17-4A3E-BBDD-E8C65F2BE2E9}"/>
    <dgm:cxn modelId="{2FDA02EB-6024-408E-8F0B-1DD330A0514E}" type="presOf" srcId="{23CE192C-5B38-438D-8327-59CFC58E08E0}" destId="{ACADB673-10C5-458F-9F9D-7E3825FA946A}" srcOrd="0" destOrd="0" presId="urn:microsoft.com/office/officeart/2005/8/layout/orgChart1"/>
    <dgm:cxn modelId="{64584BF6-5542-410B-8FCB-CADB72F5F713}" type="presOf" srcId="{9BD4052D-381B-4199-9CDD-79A2696BFCE0}" destId="{0B2B7975-F0E4-4792-981A-64BB44A9A79B}" srcOrd="0" destOrd="0" presId="urn:microsoft.com/office/officeart/2005/8/layout/orgChart1"/>
    <dgm:cxn modelId="{8A8A81E9-3F17-4869-91C2-D3529E6E6E08}" type="presParOf" srcId="{ACADB673-10C5-458F-9F9D-7E3825FA946A}" destId="{324C4A52-F45A-4CCF-A157-0FC11971F8D1}" srcOrd="0" destOrd="0" presId="urn:microsoft.com/office/officeart/2005/8/layout/orgChart1"/>
    <dgm:cxn modelId="{4F37FF8D-7A9C-418A-8AE8-2927426695F6}" type="presParOf" srcId="{324C4A52-F45A-4CCF-A157-0FC11971F8D1}" destId="{96B4E56A-9BDC-4F5A-9711-304F166B4B7D}" srcOrd="0" destOrd="0" presId="urn:microsoft.com/office/officeart/2005/8/layout/orgChart1"/>
    <dgm:cxn modelId="{41E5993F-509A-495D-93F4-7B4C4740F0F3}" type="presParOf" srcId="{96B4E56A-9BDC-4F5A-9711-304F166B4B7D}" destId="{A87B3E25-BA8F-4795-B6D0-6960469CD281}" srcOrd="0" destOrd="0" presId="urn:microsoft.com/office/officeart/2005/8/layout/orgChart1"/>
    <dgm:cxn modelId="{188B9C2B-2A0C-496C-BAC6-0272533387B3}" type="presParOf" srcId="{96B4E56A-9BDC-4F5A-9711-304F166B4B7D}" destId="{AC4FB714-64C5-4DB4-9221-0590F7CD8904}" srcOrd="1" destOrd="0" presId="urn:microsoft.com/office/officeart/2005/8/layout/orgChart1"/>
    <dgm:cxn modelId="{7953B8E8-8E09-411A-95C9-D03CFF2F0FF2}" type="presParOf" srcId="{324C4A52-F45A-4CCF-A157-0FC11971F8D1}" destId="{C3B5B445-53FC-485C-93A9-109D361EEDEF}" srcOrd="1" destOrd="0" presId="urn:microsoft.com/office/officeart/2005/8/layout/orgChart1"/>
    <dgm:cxn modelId="{6E41FC26-87CD-4F71-B7EA-0E7327843077}" type="presParOf" srcId="{C3B5B445-53FC-485C-93A9-109D361EEDEF}" destId="{B06D3122-7921-4829-8E05-711DFD0E20AF}" srcOrd="0" destOrd="0" presId="urn:microsoft.com/office/officeart/2005/8/layout/orgChart1"/>
    <dgm:cxn modelId="{3648D68B-9600-4EF9-A7D0-DCACA77E76E3}" type="presParOf" srcId="{C3B5B445-53FC-485C-93A9-109D361EEDEF}" destId="{9CC81FB9-C8D5-4BD5-82D8-5E65BE540F48}" srcOrd="1" destOrd="0" presId="urn:microsoft.com/office/officeart/2005/8/layout/orgChart1"/>
    <dgm:cxn modelId="{755C3DDA-30EF-4F83-9A26-6AFD5987DDA8}" type="presParOf" srcId="{9CC81FB9-C8D5-4BD5-82D8-5E65BE540F48}" destId="{6CD2D8C3-7B79-425A-9D87-45ABD17BE6C0}" srcOrd="0" destOrd="0" presId="urn:microsoft.com/office/officeart/2005/8/layout/orgChart1"/>
    <dgm:cxn modelId="{BA1BF238-21DE-4F8F-B155-CF84420335BF}" type="presParOf" srcId="{6CD2D8C3-7B79-425A-9D87-45ABD17BE6C0}" destId="{CF7A6C0C-74A2-4697-80F3-459D235103BB}" srcOrd="0" destOrd="0" presId="urn:microsoft.com/office/officeart/2005/8/layout/orgChart1"/>
    <dgm:cxn modelId="{E9DFCC5E-3EA2-49AB-B8E4-A1303DBED9A3}" type="presParOf" srcId="{6CD2D8C3-7B79-425A-9D87-45ABD17BE6C0}" destId="{6198F528-E6BD-4532-A9DC-6FEAEB167A51}" srcOrd="1" destOrd="0" presId="urn:microsoft.com/office/officeart/2005/8/layout/orgChart1"/>
    <dgm:cxn modelId="{A9E3AC23-45AB-476F-A7D7-E74EB6FCC452}" type="presParOf" srcId="{9CC81FB9-C8D5-4BD5-82D8-5E65BE540F48}" destId="{9D5973CF-4960-426E-BE49-C774143549BF}" srcOrd="1" destOrd="0" presId="urn:microsoft.com/office/officeart/2005/8/layout/orgChart1"/>
    <dgm:cxn modelId="{8028F8A0-B91B-40FD-A1EE-B9DFDAD60E3D}" type="presParOf" srcId="{9D5973CF-4960-426E-BE49-C774143549BF}" destId="{6814A1D3-FFD9-4713-A717-84A4EA0F8F7D}" srcOrd="0" destOrd="0" presId="urn:microsoft.com/office/officeart/2005/8/layout/orgChart1"/>
    <dgm:cxn modelId="{ECB52B21-F3D5-4BC2-A049-384B720A7281}" type="presParOf" srcId="{9D5973CF-4960-426E-BE49-C774143549BF}" destId="{0EF4C44B-5320-4500-AA2F-7018599CC129}" srcOrd="1" destOrd="0" presId="urn:microsoft.com/office/officeart/2005/8/layout/orgChart1"/>
    <dgm:cxn modelId="{F7164F99-4CCC-49AC-B6AD-1BEFEA44CC36}" type="presParOf" srcId="{0EF4C44B-5320-4500-AA2F-7018599CC129}" destId="{EE0C1F96-452D-4B2A-ABD5-8BFF0A7A0F6B}" srcOrd="0" destOrd="0" presId="urn:microsoft.com/office/officeart/2005/8/layout/orgChart1"/>
    <dgm:cxn modelId="{6163EED3-504C-48C9-818C-C2579308E506}" type="presParOf" srcId="{EE0C1F96-452D-4B2A-ABD5-8BFF0A7A0F6B}" destId="{E4E3309F-268C-4D71-87B6-8EE7E746AD0B}" srcOrd="0" destOrd="0" presId="urn:microsoft.com/office/officeart/2005/8/layout/orgChart1"/>
    <dgm:cxn modelId="{72BEE52F-7676-4333-AC79-DB2CC4E4A14D}" type="presParOf" srcId="{EE0C1F96-452D-4B2A-ABD5-8BFF0A7A0F6B}" destId="{9FE9EE7F-DB95-4081-B39A-92C50A80C58D}" srcOrd="1" destOrd="0" presId="urn:microsoft.com/office/officeart/2005/8/layout/orgChart1"/>
    <dgm:cxn modelId="{C5E7F797-8171-4B6A-BB96-7392EF9B9B63}" type="presParOf" srcId="{0EF4C44B-5320-4500-AA2F-7018599CC129}" destId="{C9BD0461-DE06-4AE3-BAFF-E946AB9D1669}" srcOrd="1" destOrd="0" presId="urn:microsoft.com/office/officeart/2005/8/layout/orgChart1"/>
    <dgm:cxn modelId="{E059C3E7-03DA-4436-811F-FE13D86E051D}" type="presParOf" srcId="{0EF4C44B-5320-4500-AA2F-7018599CC129}" destId="{CB872C14-DB07-4421-B530-9415FE944ABD}" srcOrd="2" destOrd="0" presId="urn:microsoft.com/office/officeart/2005/8/layout/orgChart1"/>
    <dgm:cxn modelId="{4C51A6B1-33B0-4FB8-8221-69FD2FA67C0B}" type="presParOf" srcId="{9D5973CF-4960-426E-BE49-C774143549BF}" destId="{F1D73D6F-BEA7-41D9-8C05-899A4CE0C46F}" srcOrd="2" destOrd="0" presId="urn:microsoft.com/office/officeart/2005/8/layout/orgChart1"/>
    <dgm:cxn modelId="{5ED1B0F8-6ECE-4075-B9DF-2A36C4D399BB}" type="presParOf" srcId="{9D5973CF-4960-426E-BE49-C774143549BF}" destId="{672DCC59-C386-412D-B8F7-86D760BEA3B4}" srcOrd="3" destOrd="0" presId="urn:microsoft.com/office/officeart/2005/8/layout/orgChart1"/>
    <dgm:cxn modelId="{2D608AA4-682A-4102-B976-6FB37031D480}" type="presParOf" srcId="{672DCC59-C386-412D-B8F7-86D760BEA3B4}" destId="{EE5F3342-4070-443A-B52A-1ACAFC1DCB10}" srcOrd="0" destOrd="0" presId="urn:microsoft.com/office/officeart/2005/8/layout/orgChart1"/>
    <dgm:cxn modelId="{A8C0010F-5F71-403E-B2DD-A37F1EB2B299}" type="presParOf" srcId="{EE5F3342-4070-443A-B52A-1ACAFC1DCB10}" destId="{43D79A57-7CEC-430B-99B0-71D254D28F0F}" srcOrd="0" destOrd="0" presId="urn:microsoft.com/office/officeart/2005/8/layout/orgChart1"/>
    <dgm:cxn modelId="{4A8471C3-D060-420E-B3A5-B6C1496B9BE6}" type="presParOf" srcId="{EE5F3342-4070-443A-B52A-1ACAFC1DCB10}" destId="{8C0928BF-6D38-4A8D-9B37-DA240ED2945A}" srcOrd="1" destOrd="0" presId="urn:microsoft.com/office/officeart/2005/8/layout/orgChart1"/>
    <dgm:cxn modelId="{44E95A6E-BF4B-4041-9E24-12EB2F5D0D52}" type="presParOf" srcId="{672DCC59-C386-412D-B8F7-86D760BEA3B4}" destId="{02BC1A01-87C2-4BDF-B04B-4EA59FF39014}" srcOrd="1" destOrd="0" presId="urn:microsoft.com/office/officeart/2005/8/layout/orgChart1"/>
    <dgm:cxn modelId="{EE466711-BDB9-4586-9DDA-8B3B4BAC56BF}" type="presParOf" srcId="{672DCC59-C386-412D-B8F7-86D760BEA3B4}" destId="{04F6FABE-3F89-4F4E-84D0-31EA66C2BE55}" srcOrd="2" destOrd="0" presId="urn:microsoft.com/office/officeart/2005/8/layout/orgChart1"/>
    <dgm:cxn modelId="{7CB44D04-F50E-449B-A609-AD6AEC09B42C}" type="presParOf" srcId="{9D5973CF-4960-426E-BE49-C774143549BF}" destId="{C4234D43-8AFE-4899-8968-6B6FFF0F865E}" srcOrd="4" destOrd="0" presId="urn:microsoft.com/office/officeart/2005/8/layout/orgChart1"/>
    <dgm:cxn modelId="{B21E1A23-67AD-4971-8F22-0372F9E08D8A}" type="presParOf" srcId="{9D5973CF-4960-426E-BE49-C774143549BF}" destId="{4511BC26-24BA-4422-B9C0-6065B100C13D}" srcOrd="5" destOrd="0" presId="urn:microsoft.com/office/officeart/2005/8/layout/orgChart1"/>
    <dgm:cxn modelId="{82ACB668-2A8A-4BD5-BD3A-CFC2ABC0B4EB}" type="presParOf" srcId="{4511BC26-24BA-4422-B9C0-6065B100C13D}" destId="{D1539C87-B4ED-4BBD-B5C2-B7EC745B00E7}" srcOrd="0" destOrd="0" presId="urn:microsoft.com/office/officeart/2005/8/layout/orgChart1"/>
    <dgm:cxn modelId="{C2200F3B-2311-410D-97FE-1A660A395AED}" type="presParOf" srcId="{D1539C87-B4ED-4BBD-B5C2-B7EC745B00E7}" destId="{CECA9B9B-C008-4D5E-94A2-1C2919922015}" srcOrd="0" destOrd="0" presId="urn:microsoft.com/office/officeart/2005/8/layout/orgChart1"/>
    <dgm:cxn modelId="{D05B1BEC-8063-4D03-B2AF-40EAF95AA58E}" type="presParOf" srcId="{D1539C87-B4ED-4BBD-B5C2-B7EC745B00E7}" destId="{8602FA81-84A0-496E-9971-F01C7A787C90}" srcOrd="1" destOrd="0" presId="urn:microsoft.com/office/officeart/2005/8/layout/orgChart1"/>
    <dgm:cxn modelId="{D028C0D0-E1EB-4737-923F-7B265C9ABA6C}" type="presParOf" srcId="{4511BC26-24BA-4422-B9C0-6065B100C13D}" destId="{706ED406-A05B-40D9-BD4B-021F4BA0BFF3}" srcOrd="1" destOrd="0" presId="urn:microsoft.com/office/officeart/2005/8/layout/orgChart1"/>
    <dgm:cxn modelId="{E8073B47-F1FB-4CC7-BF05-B9093ED8E29D}" type="presParOf" srcId="{4511BC26-24BA-4422-B9C0-6065B100C13D}" destId="{6F5B63C9-05E0-4736-AD0A-351E6F8EF81D}" srcOrd="2" destOrd="0" presId="urn:microsoft.com/office/officeart/2005/8/layout/orgChart1"/>
    <dgm:cxn modelId="{37063360-5A94-4B01-A41E-71D5F01EF89F}" type="presParOf" srcId="{9D5973CF-4960-426E-BE49-C774143549BF}" destId="{F1B82673-0E19-4F1C-8107-E91815F265D3}" srcOrd="6" destOrd="0" presId="urn:microsoft.com/office/officeart/2005/8/layout/orgChart1"/>
    <dgm:cxn modelId="{ED18EDD2-7D00-42CC-920C-054BEFB113A1}" type="presParOf" srcId="{9D5973CF-4960-426E-BE49-C774143549BF}" destId="{280A2748-1EE5-4FD3-8D9F-5620AEC92C67}" srcOrd="7" destOrd="0" presId="urn:microsoft.com/office/officeart/2005/8/layout/orgChart1"/>
    <dgm:cxn modelId="{5A58C53F-1FED-4234-A0B9-17B246B71E16}" type="presParOf" srcId="{280A2748-1EE5-4FD3-8D9F-5620AEC92C67}" destId="{6AC3968C-F099-46BC-A69B-6B91A2FDEC2A}" srcOrd="0" destOrd="0" presId="urn:microsoft.com/office/officeart/2005/8/layout/orgChart1"/>
    <dgm:cxn modelId="{3466D25D-7B3A-400B-829C-EB8842E952C6}" type="presParOf" srcId="{6AC3968C-F099-46BC-A69B-6B91A2FDEC2A}" destId="{5157D73C-7E76-4AB9-8416-981C7621888A}" srcOrd="0" destOrd="0" presId="urn:microsoft.com/office/officeart/2005/8/layout/orgChart1"/>
    <dgm:cxn modelId="{31F76A20-D185-48C7-8988-1200D84AE5B4}" type="presParOf" srcId="{6AC3968C-F099-46BC-A69B-6B91A2FDEC2A}" destId="{13BC4EFF-1D56-4761-B4DF-A9DA0C92094F}" srcOrd="1" destOrd="0" presId="urn:microsoft.com/office/officeart/2005/8/layout/orgChart1"/>
    <dgm:cxn modelId="{D1CB23B4-1577-4585-B0F9-87C5BF17B336}" type="presParOf" srcId="{280A2748-1EE5-4FD3-8D9F-5620AEC92C67}" destId="{F4644200-0012-4D4E-8508-7B72AA6C56A0}" srcOrd="1" destOrd="0" presId="urn:microsoft.com/office/officeart/2005/8/layout/orgChart1"/>
    <dgm:cxn modelId="{B0F18839-45E9-4D89-93F5-F36FA83A204B}" type="presParOf" srcId="{280A2748-1EE5-4FD3-8D9F-5620AEC92C67}" destId="{3480C398-1BDC-4B4D-8607-080688770A5C}" srcOrd="2" destOrd="0" presId="urn:microsoft.com/office/officeart/2005/8/layout/orgChart1"/>
    <dgm:cxn modelId="{2A8E6917-893E-4E10-823C-0B9ECAB8F81E}" type="presParOf" srcId="{9CC81FB9-C8D5-4BD5-82D8-5E65BE540F48}" destId="{9163A41B-BE59-4EEC-9319-C7B1B3780591}" srcOrd="2" destOrd="0" presId="urn:microsoft.com/office/officeart/2005/8/layout/orgChart1"/>
    <dgm:cxn modelId="{1C355054-3962-4D35-B041-FB1D42010ACB}" type="presParOf" srcId="{C3B5B445-53FC-485C-93A9-109D361EEDEF}" destId="{3D367E92-86C4-4800-890D-E420390834F5}" srcOrd="2" destOrd="0" presId="urn:microsoft.com/office/officeart/2005/8/layout/orgChart1"/>
    <dgm:cxn modelId="{7219EC91-2CE8-4485-947D-7106FD5BE878}" type="presParOf" srcId="{C3B5B445-53FC-485C-93A9-109D361EEDEF}" destId="{BCB8A5CE-D988-44F9-9D02-0C3A0AE8921F}" srcOrd="3" destOrd="0" presId="urn:microsoft.com/office/officeart/2005/8/layout/orgChart1"/>
    <dgm:cxn modelId="{24939721-A681-44BC-B6FB-BF0227960791}" type="presParOf" srcId="{BCB8A5CE-D988-44F9-9D02-0C3A0AE8921F}" destId="{33018D0C-6560-45C3-A00F-F1B6EEB3F544}" srcOrd="0" destOrd="0" presId="urn:microsoft.com/office/officeart/2005/8/layout/orgChart1"/>
    <dgm:cxn modelId="{71251E49-59ED-4FAC-BEC9-C9E6F340EB6C}" type="presParOf" srcId="{33018D0C-6560-45C3-A00F-F1B6EEB3F544}" destId="{AB53A8D1-72AE-4ADD-B21C-1A8119F79543}" srcOrd="0" destOrd="0" presId="urn:microsoft.com/office/officeart/2005/8/layout/orgChart1"/>
    <dgm:cxn modelId="{44507699-F888-4411-BEDD-A6D7DB43FDE4}" type="presParOf" srcId="{33018D0C-6560-45C3-A00F-F1B6EEB3F544}" destId="{023038BA-4E9A-4F8B-99B8-2ACC67A977E8}" srcOrd="1" destOrd="0" presId="urn:microsoft.com/office/officeart/2005/8/layout/orgChart1"/>
    <dgm:cxn modelId="{E656D0A1-712E-4F93-8452-7EFAA734E2E0}" type="presParOf" srcId="{BCB8A5CE-D988-44F9-9D02-0C3A0AE8921F}" destId="{D4BBFF5E-DEE5-4CE9-A83C-00B2F7EBD579}" srcOrd="1" destOrd="0" presId="urn:microsoft.com/office/officeart/2005/8/layout/orgChart1"/>
    <dgm:cxn modelId="{040315FB-94F6-4AAA-8D0A-1030537DAA48}" type="presParOf" srcId="{D4BBFF5E-DEE5-4CE9-A83C-00B2F7EBD579}" destId="{61FBF8BD-0CB8-4BC1-AC97-84554451CCDF}" srcOrd="0" destOrd="0" presId="urn:microsoft.com/office/officeart/2005/8/layout/orgChart1"/>
    <dgm:cxn modelId="{67358ACB-36DA-4B7B-A3FD-D5ACC00C73F1}" type="presParOf" srcId="{D4BBFF5E-DEE5-4CE9-A83C-00B2F7EBD579}" destId="{A548C117-5962-4AE7-B890-F7E812AE79FC}" srcOrd="1" destOrd="0" presId="urn:microsoft.com/office/officeart/2005/8/layout/orgChart1"/>
    <dgm:cxn modelId="{5AE0DCB0-C102-4C8A-A789-D318DC5E03F1}" type="presParOf" srcId="{A548C117-5962-4AE7-B890-F7E812AE79FC}" destId="{0EE34E23-173D-4043-8BA3-30233D960976}" srcOrd="0" destOrd="0" presId="urn:microsoft.com/office/officeart/2005/8/layout/orgChart1"/>
    <dgm:cxn modelId="{124E9DD0-D586-47E4-8CC6-7B8335F9507D}" type="presParOf" srcId="{0EE34E23-173D-4043-8BA3-30233D960976}" destId="{0B2B7975-F0E4-4792-981A-64BB44A9A79B}" srcOrd="0" destOrd="0" presId="urn:microsoft.com/office/officeart/2005/8/layout/orgChart1"/>
    <dgm:cxn modelId="{788B1633-AD47-4FB3-8EAD-B9D4F4C99DD7}" type="presParOf" srcId="{0EE34E23-173D-4043-8BA3-30233D960976}" destId="{1001176A-95BF-47E7-8370-9A39C3C6DBCB}" srcOrd="1" destOrd="0" presId="urn:microsoft.com/office/officeart/2005/8/layout/orgChart1"/>
    <dgm:cxn modelId="{AA99B165-6B40-451D-AB26-62FF648874A2}" type="presParOf" srcId="{A548C117-5962-4AE7-B890-F7E812AE79FC}" destId="{60B9F219-83A9-42DA-8CD3-BC7629F49FEB}" srcOrd="1" destOrd="0" presId="urn:microsoft.com/office/officeart/2005/8/layout/orgChart1"/>
    <dgm:cxn modelId="{0C02136C-8C75-43FF-ADFD-5A586B0D79F6}" type="presParOf" srcId="{A548C117-5962-4AE7-B890-F7E812AE79FC}" destId="{4B64A420-34FC-492C-9391-7E92BE2BDA6C}" srcOrd="2" destOrd="0" presId="urn:microsoft.com/office/officeart/2005/8/layout/orgChart1"/>
    <dgm:cxn modelId="{E3111D30-CD9A-41E1-B3C7-8E6124449091}" type="presParOf" srcId="{D4BBFF5E-DEE5-4CE9-A83C-00B2F7EBD579}" destId="{9508E336-93A8-40B3-8417-857BAF094448}" srcOrd="2" destOrd="0" presId="urn:microsoft.com/office/officeart/2005/8/layout/orgChart1"/>
    <dgm:cxn modelId="{AA096D1E-C137-4970-8EE4-A9D05E6CE3E9}" type="presParOf" srcId="{D4BBFF5E-DEE5-4CE9-A83C-00B2F7EBD579}" destId="{C3E9532D-1586-40AD-8EE7-7E2DAE181C3D}" srcOrd="3" destOrd="0" presId="urn:microsoft.com/office/officeart/2005/8/layout/orgChart1"/>
    <dgm:cxn modelId="{577A9109-B291-4F32-851D-DE1B51248269}" type="presParOf" srcId="{C3E9532D-1586-40AD-8EE7-7E2DAE181C3D}" destId="{7E2E50D5-3604-4080-8B02-F435F966BCC9}" srcOrd="0" destOrd="0" presId="urn:microsoft.com/office/officeart/2005/8/layout/orgChart1"/>
    <dgm:cxn modelId="{1200F135-8D18-486F-AE6E-DD85E1C63C74}" type="presParOf" srcId="{7E2E50D5-3604-4080-8B02-F435F966BCC9}" destId="{913E3CFF-6DA2-4145-8C16-26E7C7437F90}" srcOrd="0" destOrd="0" presId="urn:microsoft.com/office/officeart/2005/8/layout/orgChart1"/>
    <dgm:cxn modelId="{8DE4F5D5-7F1F-432F-92AF-ED018F6A1853}" type="presParOf" srcId="{7E2E50D5-3604-4080-8B02-F435F966BCC9}" destId="{88EE44DB-C3CA-49DB-A5A6-162B2A84A913}" srcOrd="1" destOrd="0" presId="urn:microsoft.com/office/officeart/2005/8/layout/orgChart1"/>
    <dgm:cxn modelId="{8205746F-0FB3-4465-BA03-F7F488188CFA}" type="presParOf" srcId="{C3E9532D-1586-40AD-8EE7-7E2DAE181C3D}" destId="{496E5ED3-B05C-4D09-A08D-F60092B11DC8}" srcOrd="1" destOrd="0" presId="urn:microsoft.com/office/officeart/2005/8/layout/orgChart1"/>
    <dgm:cxn modelId="{665B4990-F895-4027-B0C3-9F1990828B9F}" type="presParOf" srcId="{C3E9532D-1586-40AD-8EE7-7E2DAE181C3D}" destId="{82DF7304-2FEE-4EE8-93B7-A09DF3E986F0}" srcOrd="2" destOrd="0" presId="urn:microsoft.com/office/officeart/2005/8/layout/orgChart1"/>
    <dgm:cxn modelId="{D2523029-CB25-4C28-BC1D-C71325D060E9}" type="presParOf" srcId="{D4BBFF5E-DEE5-4CE9-A83C-00B2F7EBD579}" destId="{3538E69E-8F57-419C-906D-E53677ACCF0F}" srcOrd="4" destOrd="0" presId="urn:microsoft.com/office/officeart/2005/8/layout/orgChart1"/>
    <dgm:cxn modelId="{3D353518-BA07-4A0F-B611-3D606ECB2D62}" type="presParOf" srcId="{D4BBFF5E-DEE5-4CE9-A83C-00B2F7EBD579}" destId="{A5BB9773-AD43-451C-AB33-7701ACCC5A15}" srcOrd="5" destOrd="0" presId="urn:microsoft.com/office/officeart/2005/8/layout/orgChart1"/>
    <dgm:cxn modelId="{5AD194AC-6F39-4A43-A6D9-1637DFA01D87}" type="presParOf" srcId="{A5BB9773-AD43-451C-AB33-7701ACCC5A15}" destId="{47962756-040A-45EB-9332-E831CD118CFA}" srcOrd="0" destOrd="0" presId="urn:microsoft.com/office/officeart/2005/8/layout/orgChart1"/>
    <dgm:cxn modelId="{F5F3438E-D46F-4058-838C-75F5C0717071}" type="presParOf" srcId="{47962756-040A-45EB-9332-E831CD118CFA}" destId="{20E8093F-61AF-4E27-978D-C2B7627C9374}" srcOrd="0" destOrd="0" presId="urn:microsoft.com/office/officeart/2005/8/layout/orgChart1"/>
    <dgm:cxn modelId="{E244E814-3250-46C4-A8E8-078BCE939171}" type="presParOf" srcId="{47962756-040A-45EB-9332-E831CD118CFA}" destId="{48C640DA-26DC-45AE-8F35-81EDEDAA9ED5}" srcOrd="1" destOrd="0" presId="urn:microsoft.com/office/officeart/2005/8/layout/orgChart1"/>
    <dgm:cxn modelId="{C4A2A610-F46E-4675-BF01-EF07D848DC2E}" type="presParOf" srcId="{A5BB9773-AD43-451C-AB33-7701ACCC5A15}" destId="{5615A261-6FB9-4F68-8845-19C258483AE9}" srcOrd="1" destOrd="0" presId="urn:microsoft.com/office/officeart/2005/8/layout/orgChart1"/>
    <dgm:cxn modelId="{BE8788EA-4EFD-4808-B21F-F6CB8A70020B}" type="presParOf" srcId="{A5BB9773-AD43-451C-AB33-7701ACCC5A15}" destId="{D5864186-EE60-4044-B8A0-92B6857B589F}" srcOrd="2" destOrd="0" presId="urn:microsoft.com/office/officeart/2005/8/layout/orgChart1"/>
    <dgm:cxn modelId="{920B47F2-0C49-4A55-8F2A-35F642497297}" type="presParOf" srcId="{BCB8A5CE-D988-44F9-9D02-0C3A0AE8921F}" destId="{38D6C1EF-FC96-4ECA-BD00-0522FA1A4BE3}" srcOrd="2" destOrd="0" presId="urn:microsoft.com/office/officeart/2005/8/layout/orgChart1"/>
    <dgm:cxn modelId="{F3C791DF-C2FF-42EC-9740-48651B49FC3A}" type="presParOf" srcId="{324C4A52-F45A-4CCF-A157-0FC11971F8D1}" destId="{CDD839C0-0AF7-4964-8708-3C81E7EACDD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FCD193-8B43-4775-8E0F-7A5BBC40FC8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E653A80-D33C-47EE-B34E-5E4E52DCF4CD}">
      <dgm:prSet custT="1"/>
      <dgm:spPr/>
      <dgm:t>
        <a:bodyPr/>
        <a:lstStyle/>
        <a:p>
          <a:r>
            <a:rPr lang="en-US" altLang="zh-HK" sz="2000" dirty="0">
              <a:ea typeface="ヒラギノ角ゴ Pro W3" pitchFamily="-84" charset="-128"/>
            </a:rPr>
            <a:t>Investment analysts and mutual funds don't beat the market</a:t>
          </a:r>
          <a:endParaRPr lang="en-US" sz="2000" dirty="0"/>
        </a:p>
      </dgm:t>
    </dgm:pt>
    <dgm:pt modelId="{8D85B868-0617-4DC0-894D-118C733CAFE6}" type="parTrans" cxnId="{166E334F-5D94-4C75-910E-D1060E89F3BA}">
      <dgm:prSet/>
      <dgm:spPr/>
      <dgm:t>
        <a:bodyPr/>
        <a:lstStyle/>
        <a:p>
          <a:endParaRPr lang="en-US" sz="2000"/>
        </a:p>
      </dgm:t>
    </dgm:pt>
    <dgm:pt modelId="{B1061B99-0E84-4A26-936E-FED515F0401C}" type="sibTrans" cxnId="{166E334F-5D94-4C75-910E-D1060E89F3BA}">
      <dgm:prSet/>
      <dgm:spPr/>
      <dgm:t>
        <a:bodyPr/>
        <a:lstStyle/>
        <a:p>
          <a:endParaRPr lang="en-US" sz="2000"/>
        </a:p>
      </dgm:t>
    </dgm:pt>
    <dgm:pt modelId="{D3CE909B-1E3E-4AB5-A6C3-8D9445FD25CD}">
      <dgm:prSet phldrT="[Text]" custT="1"/>
      <dgm:spPr/>
      <dgm:t>
        <a:bodyPr/>
        <a:lstStyle/>
        <a:p>
          <a:r>
            <a:rPr lang="en-US" altLang="zh-HK" sz="2000" dirty="0">
              <a:ea typeface="ヒラギノ角ゴ Pro W3" pitchFamily="-84" charset="-128"/>
            </a:rPr>
            <a:t>Stock prices reflect publicly available info</a:t>
          </a:r>
          <a:endParaRPr lang="en-US" sz="2000" dirty="0"/>
        </a:p>
      </dgm:t>
    </dgm:pt>
    <dgm:pt modelId="{92174D11-176E-45FF-B6BA-69B6996CDC92}" type="parTrans" cxnId="{C03FA8B6-2DEB-409C-ABC7-31465C61AD74}">
      <dgm:prSet/>
      <dgm:spPr/>
      <dgm:t>
        <a:bodyPr/>
        <a:lstStyle/>
        <a:p>
          <a:endParaRPr lang="en-US" sz="2000"/>
        </a:p>
      </dgm:t>
    </dgm:pt>
    <dgm:pt modelId="{9DF2A643-8486-4AC5-AE74-1566EC933BA6}" type="sibTrans" cxnId="{C03FA8B6-2DEB-409C-ABC7-31465C61AD74}">
      <dgm:prSet/>
      <dgm:spPr/>
      <dgm:t>
        <a:bodyPr/>
        <a:lstStyle/>
        <a:p>
          <a:endParaRPr lang="en-US" sz="2000"/>
        </a:p>
      </dgm:t>
    </dgm:pt>
    <dgm:pt modelId="{5730CB22-8446-447E-B6FE-37FD7746B33A}">
      <dgm:prSet phldrT="[Text]" custT="1"/>
      <dgm:spPr/>
      <dgm:t>
        <a:bodyPr/>
        <a:lstStyle/>
        <a:p>
          <a:r>
            <a:rPr lang="en-US" altLang="zh-HK" sz="2000" dirty="0">
              <a:ea typeface="ヒラギノ角ゴ Pro W3" pitchFamily="-84" charset="-128"/>
            </a:rPr>
            <a:t>Technical analysis does not outperform market</a:t>
          </a:r>
          <a:endParaRPr lang="en-US" sz="2000" dirty="0"/>
        </a:p>
      </dgm:t>
    </dgm:pt>
    <dgm:pt modelId="{175A8E48-D33C-48F4-8D80-B560FECFA02C}" type="parTrans" cxnId="{2387843D-C538-47F3-A19B-32353241777C}">
      <dgm:prSet/>
      <dgm:spPr/>
      <dgm:t>
        <a:bodyPr/>
        <a:lstStyle/>
        <a:p>
          <a:endParaRPr lang="en-US" sz="2000"/>
        </a:p>
      </dgm:t>
    </dgm:pt>
    <dgm:pt modelId="{33218880-73FE-4581-91BC-CA2E4E8A12F4}" type="sibTrans" cxnId="{2387843D-C538-47F3-A19B-32353241777C}">
      <dgm:prSet/>
      <dgm:spPr/>
      <dgm:t>
        <a:bodyPr/>
        <a:lstStyle/>
        <a:p>
          <a:endParaRPr lang="en-US" sz="2000"/>
        </a:p>
      </dgm:t>
    </dgm:pt>
    <dgm:pt modelId="{4D6CF15B-3A41-4E67-A922-855072A140FC}" type="pres">
      <dgm:prSet presAssocID="{1EFCD193-8B43-4775-8E0F-7A5BBC40FC83}" presName="linear" presStyleCnt="0">
        <dgm:presLayoutVars>
          <dgm:dir/>
          <dgm:animLvl val="lvl"/>
          <dgm:resizeHandles val="exact"/>
        </dgm:presLayoutVars>
      </dgm:prSet>
      <dgm:spPr/>
    </dgm:pt>
    <dgm:pt modelId="{A599409D-5425-4E09-A8AD-F31971BEAFF2}" type="pres">
      <dgm:prSet presAssocID="{8E653A80-D33C-47EE-B34E-5E4E52DCF4CD}" presName="parentLin" presStyleCnt="0"/>
      <dgm:spPr/>
    </dgm:pt>
    <dgm:pt modelId="{9E61F77E-9950-45CA-A6E3-8FCC87ADEB08}" type="pres">
      <dgm:prSet presAssocID="{8E653A80-D33C-47EE-B34E-5E4E52DCF4CD}" presName="parentLeftMargin" presStyleLbl="node1" presStyleIdx="0" presStyleCnt="3"/>
      <dgm:spPr/>
    </dgm:pt>
    <dgm:pt modelId="{FD01DCCA-0945-4FA0-A4CE-8EF9F5742BEF}" type="pres">
      <dgm:prSet presAssocID="{8E653A80-D33C-47EE-B34E-5E4E52DCF4CD}" presName="parentText" presStyleLbl="node1" presStyleIdx="0" presStyleCnt="3">
        <dgm:presLayoutVars>
          <dgm:chMax val="0"/>
          <dgm:bulletEnabled val="1"/>
        </dgm:presLayoutVars>
      </dgm:prSet>
      <dgm:spPr/>
    </dgm:pt>
    <dgm:pt modelId="{76D28881-658E-4F6F-AA9F-03A50EE71AAD}" type="pres">
      <dgm:prSet presAssocID="{8E653A80-D33C-47EE-B34E-5E4E52DCF4CD}" presName="negativeSpace" presStyleCnt="0"/>
      <dgm:spPr/>
    </dgm:pt>
    <dgm:pt modelId="{48F73385-F72F-492C-9D77-4147BDA66351}" type="pres">
      <dgm:prSet presAssocID="{8E653A80-D33C-47EE-B34E-5E4E52DCF4CD}" presName="childText" presStyleLbl="conFgAcc1" presStyleIdx="0" presStyleCnt="3">
        <dgm:presLayoutVars>
          <dgm:bulletEnabled val="1"/>
        </dgm:presLayoutVars>
      </dgm:prSet>
      <dgm:spPr/>
    </dgm:pt>
    <dgm:pt modelId="{30DD3DCD-4688-48E3-8E9E-CD2B7C1DDA05}" type="pres">
      <dgm:prSet presAssocID="{B1061B99-0E84-4A26-936E-FED515F0401C}" presName="spaceBetweenRectangles" presStyleCnt="0"/>
      <dgm:spPr/>
    </dgm:pt>
    <dgm:pt modelId="{BABEC640-E8B6-4272-ADB8-355F737375C4}" type="pres">
      <dgm:prSet presAssocID="{D3CE909B-1E3E-4AB5-A6C3-8D9445FD25CD}" presName="parentLin" presStyleCnt="0"/>
      <dgm:spPr/>
    </dgm:pt>
    <dgm:pt modelId="{8CDEE070-B1B6-469B-A29D-3181F35CB943}" type="pres">
      <dgm:prSet presAssocID="{D3CE909B-1E3E-4AB5-A6C3-8D9445FD25CD}" presName="parentLeftMargin" presStyleLbl="node1" presStyleIdx="0" presStyleCnt="3"/>
      <dgm:spPr/>
    </dgm:pt>
    <dgm:pt modelId="{A0E909A6-5571-424D-AC97-0D7164008DE3}" type="pres">
      <dgm:prSet presAssocID="{D3CE909B-1E3E-4AB5-A6C3-8D9445FD25CD}" presName="parentText" presStyleLbl="node1" presStyleIdx="1" presStyleCnt="3">
        <dgm:presLayoutVars>
          <dgm:chMax val="0"/>
          <dgm:bulletEnabled val="1"/>
        </dgm:presLayoutVars>
      </dgm:prSet>
      <dgm:spPr/>
    </dgm:pt>
    <dgm:pt modelId="{F082AD18-A037-4A05-9292-7E9EF1B78A01}" type="pres">
      <dgm:prSet presAssocID="{D3CE909B-1E3E-4AB5-A6C3-8D9445FD25CD}" presName="negativeSpace" presStyleCnt="0"/>
      <dgm:spPr/>
    </dgm:pt>
    <dgm:pt modelId="{29A7534B-4730-40B1-8127-1A33C6E8F01A}" type="pres">
      <dgm:prSet presAssocID="{D3CE909B-1E3E-4AB5-A6C3-8D9445FD25CD}" presName="childText" presStyleLbl="conFgAcc1" presStyleIdx="1" presStyleCnt="3">
        <dgm:presLayoutVars>
          <dgm:bulletEnabled val="1"/>
        </dgm:presLayoutVars>
      </dgm:prSet>
      <dgm:spPr/>
    </dgm:pt>
    <dgm:pt modelId="{25DFB659-3974-420A-B39E-3EE254422313}" type="pres">
      <dgm:prSet presAssocID="{9DF2A643-8486-4AC5-AE74-1566EC933BA6}" presName="spaceBetweenRectangles" presStyleCnt="0"/>
      <dgm:spPr/>
    </dgm:pt>
    <dgm:pt modelId="{6E978E28-BF97-4437-BFA2-2180F391F414}" type="pres">
      <dgm:prSet presAssocID="{5730CB22-8446-447E-B6FE-37FD7746B33A}" presName="parentLin" presStyleCnt="0"/>
      <dgm:spPr/>
    </dgm:pt>
    <dgm:pt modelId="{408573F5-FF55-461F-95AB-48FA4B8724ED}" type="pres">
      <dgm:prSet presAssocID="{5730CB22-8446-447E-B6FE-37FD7746B33A}" presName="parentLeftMargin" presStyleLbl="node1" presStyleIdx="1" presStyleCnt="3"/>
      <dgm:spPr/>
    </dgm:pt>
    <dgm:pt modelId="{33BA1BF5-C29A-4B4B-A9FC-9F06106EA736}" type="pres">
      <dgm:prSet presAssocID="{5730CB22-8446-447E-B6FE-37FD7746B33A}" presName="parentText" presStyleLbl="node1" presStyleIdx="2" presStyleCnt="3">
        <dgm:presLayoutVars>
          <dgm:chMax val="0"/>
          <dgm:bulletEnabled val="1"/>
        </dgm:presLayoutVars>
      </dgm:prSet>
      <dgm:spPr/>
    </dgm:pt>
    <dgm:pt modelId="{EAAE858F-C417-429D-93FA-07648BE20B9F}" type="pres">
      <dgm:prSet presAssocID="{5730CB22-8446-447E-B6FE-37FD7746B33A}" presName="negativeSpace" presStyleCnt="0"/>
      <dgm:spPr/>
    </dgm:pt>
    <dgm:pt modelId="{B10DED0A-2084-4DDB-AD93-B67865524424}" type="pres">
      <dgm:prSet presAssocID="{5730CB22-8446-447E-B6FE-37FD7746B33A}" presName="childText" presStyleLbl="conFgAcc1" presStyleIdx="2" presStyleCnt="3">
        <dgm:presLayoutVars>
          <dgm:bulletEnabled val="1"/>
        </dgm:presLayoutVars>
      </dgm:prSet>
      <dgm:spPr/>
    </dgm:pt>
  </dgm:ptLst>
  <dgm:cxnLst>
    <dgm:cxn modelId="{5FAD0838-7E6C-4AE7-9549-03BF2E2DAAC0}" type="presOf" srcId="{1EFCD193-8B43-4775-8E0F-7A5BBC40FC83}" destId="{4D6CF15B-3A41-4E67-A922-855072A140FC}" srcOrd="0" destOrd="0" presId="urn:microsoft.com/office/officeart/2005/8/layout/list1"/>
    <dgm:cxn modelId="{2387843D-C538-47F3-A19B-32353241777C}" srcId="{1EFCD193-8B43-4775-8E0F-7A5BBC40FC83}" destId="{5730CB22-8446-447E-B6FE-37FD7746B33A}" srcOrd="2" destOrd="0" parTransId="{175A8E48-D33C-48F4-8D80-B560FECFA02C}" sibTransId="{33218880-73FE-4581-91BC-CA2E4E8A12F4}"/>
    <dgm:cxn modelId="{8CEC2168-1EDA-4229-93AE-5ED7D6C35AD2}" type="presOf" srcId="{D3CE909B-1E3E-4AB5-A6C3-8D9445FD25CD}" destId="{8CDEE070-B1B6-469B-A29D-3181F35CB943}" srcOrd="0" destOrd="0" presId="urn:microsoft.com/office/officeart/2005/8/layout/list1"/>
    <dgm:cxn modelId="{166E334F-5D94-4C75-910E-D1060E89F3BA}" srcId="{1EFCD193-8B43-4775-8E0F-7A5BBC40FC83}" destId="{8E653A80-D33C-47EE-B34E-5E4E52DCF4CD}" srcOrd="0" destOrd="0" parTransId="{8D85B868-0617-4DC0-894D-118C733CAFE6}" sibTransId="{B1061B99-0E84-4A26-936E-FED515F0401C}"/>
    <dgm:cxn modelId="{DD52A88B-1472-4E0E-9B33-13DB7C8F70C0}" type="presOf" srcId="{5730CB22-8446-447E-B6FE-37FD7746B33A}" destId="{408573F5-FF55-461F-95AB-48FA4B8724ED}" srcOrd="0" destOrd="0" presId="urn:microsoft.com/office/officeart/2005/8/layout/list1"/>
    <dgm:cxn modelId="{D5F82A9C-62E9-4080-A369-46A314A1C995}" type="presOf" srcId="{8E653A80-D33C-47EE-B34E-5E4E52DCF4CD}" destId="{FD01DCCA-0945-4FA0-A4CE-8EF9F5742BEF}" srcOrd="1" destOrd="0" presId="urn:microsoft.com/office/officeart/2005/8/layout/list1"/>
    <dgm:cxn modelId="{8AC38CB5-A76E-40BD-B0F0-8A059A3F524C}" type="presOf" srcId="{8E653A80-D33C-47EE-B34E-5E4E52DCF4CD}" destId="{9E61F77E-9950-45CA-A6E3-8FCC87ADEB08}" srcOrd="0" destOrd="0" presId="urn:microsoft.com/office/officeart/2005/8/layout/list1"/>
    <dgm:cxn modelId="{C03FA8B6-2DEB-409C-ABC7-31465C61AD74}" srcId="{1EFCD193-8B43-4775-8E0F-7A5BBC40FC83}" destId="{D3CE909B-1E3E-4AB5-A6C3-8D9445FD25CD}" srcOrd="1" destOrd="0" parTransId="{92174D11-176E-45FF-B6BA-69B6996CDC92}" sibTransId="{9DF2A643-8486-4AC5-AE74-1566EC933BA6}"/>
    <dgm:cxn modelId="{EEF2A7DC-987E-4926-B5B4-AE60E3566702}" type="presOf" srcId="{5730CB22-8446-447E-B6FE-37FD7746B33A}" destId="{33BA1BF5-C29A-4B4B-A9FC-9F06106EA736}" srcOrd="1" destOrd="0" presId="urn:microsoft.com/office/officeart/2005/8/layout/list1"/>
    <dgm:cxn modelId="{62F756EC-7CEA-4E05-AC27-B66A8D9046FC}" type="presOf" srcId="{D3CE909B-1E3E-4AB5-A6C3-8D9445FD25CD}" destId="{A0E909A6-5571-424D-AC97-0D7164008DE3}" srcOrd="1" destOrd="0" presId="urn:microsoft.com/office/officeart/2005/8/layout/list1"/>
    <dgm:cxn modelId="{3C74B37A-68AB-403F-BE05-24350B27F33F}" type="presParOf" srcId="{4D6CF15B-3A41-4E67-A922-855072A140FC}" destId="{A599409D-5425-4E09-A8AD-F31971BEAFF2}" srcOrd="0" destOrd="0" presId="urn:microsoft.com/office/officeart/2005/8/layout/list1"/>
    <dgm:cxn modelId="{6AEBE5C7-5B23-4261-BBA1-981CD0BD8B65}" type="presParOf" srcId="{A599409D-5425-4E09-A8AD-F31971BEAFF2}" destId="{9E61F77E-9950-45CA-A6E3-8FCC87ADEB08}" srcOrd="0" destOrd="0" presId="urn:microsoft.com/office/officeart/2005/8/layout/list1"/>
    <dgm:cxn modelId="{C330C935-9DE9-438B-B170-E567A3F7BA48}" type="presParOf" srcId="{A599409D-5425-4E09-A8AD-F31971BEAFF2}" destId="{FD01DCCA-0945-4FA0-A4CE-8EF9F5742BEF}" srcOrd="1" destOrd="0" presId="urn:microsoft.com/office/officeart/2005/8/layout/list1"/>
    <dgm:cxn modelId="{AC67C22A-6018-449F-9A7F-588CB102B1E2}" type="presParOf" srcId="{4D6CF15B-3A41-4E67-A922-855072A140FC}" destId="{76D28881-658E-4F6F-AA9F-03A50EE71AAD}" srcOrd="1" destOrd="0" presId="urn:microsoft.com/office/officeart/2005/8/layout/list1"/>
    <dgm:cxn modelId="{29255054-AF06-449A-859B-492F35843518}" type="presParOf" srcId="{4D6CF15B-3A41-4E67-A922-855072A140FC}" destId="{48F73385-F72F-492C-9D77-4147BDA66351}" srcOrd="2" destOrd="0" presId="urn:microsoft.com/office/officeart/2005/8/layout/list1"/>
    <dgm:cxn modelId="{1EFEB0A1-0CD7-4CB5-9051-18EA3DBE873F}" type="presParOf" srcId="{4D6CF15B-3A41-4E67-A922-855072A140FC}" destId="{30DD3DCD-4688-48E3-8E9E-CD2B7C1DDA05}" srcOrd="3" destOrd="0" presId="urn:microsoft.com/office/officeart/2005/8/layout/list1"/>
    <dgm:cxn modelId="{ABB2ECCA-F364-469F-8CEC-8087B3183F51}" type="presParOf" srcId="{4D6CF15B-3A41-4E67-A922-855072A140FC}" destId="{BABEC640-E8B6-4272-ADB8-355F737375C4}" srcOrd="4" destOrd="0" presId="urn:microsoft.com/office/officeart/2005/8/layout/list1"/>
    <dgm:cxn modelId="{471AC17A-733F-48E7-B9B2-E0CAE4569EBC}" type="presParOf" srcId="{BABEC640-E8B6-4272-ADB8-355F737375C4}" destId="{8CDEE070-B1B6-469B-A29D-3181F35CB943}" srcOrd="0" destOrd="0" presId="urn:microsoft.com/office/officeart/2005/8/layout/list1"/>
    <dgm:cxn modelId="{815BE17E-D661-45A8-BCE2-A1481ABCFD80}" type="presParOf" srcId="{BABEC640-E8B6-4272-ADB8-355F737375C4}" destId="{A0E909A6-5571-424D-AC97-0D7164008DE3}" srcOrd="1" destOrd="0" presId="urn:microsoft.com/office/officeart/2005/8/layout/list1"/>
    <dgm:cxn modelId="{62A1C4D4-F6F8-4A45-9AAC-33B9828E1377}" type="presParOf" srcId="{4D6CF15B-3A41-4E67-A922-855072A140FC}" destId="{F082AD18-A037-4A05-9292-7E9EF1B78A01}" srcOrd="5" destOrd="0" presId="urn:microsoft.com/office/officeart/2005/8/layout/list1"/>
    <dgm:cxn modelId="{A56AA1D2-1B9B-41DD-9A17-6E405DA213BE}" type="presParOf" srcId="{4D6CF15B-3A41-4E67-A922-855072A140FC}" destId="{29A7534B-4730-40B1-8127-1A33C6E8F01A}" srcOrd="6" destOrd="0" presId="urn:microsoft.com/office/officeart/2005/8/layout/list1"/>
    <dgm:cxn modelId="{D8C314EC-7254-4DC7-A807-08305C75376C}" type="presParOf" srcId="{4D6CF15B-3A41-4E67-A922-855072A140FC}" destId="{25DFB659-3974-420A-B39E-3EE254422313}" srcOrd="7" destOrd="0" presId="urn:microsoft.com/office/officeart/2005/8/layout/list1"/>
    <dgm:cxn modelId="{6F84EB0A-59AE-478D-B926-9EE8157123A8}" type="presParOf" srcId="{4D6CF15B-3A41-4E67-A922-855072A140FC}" destId="{6E978E28-BF97-4437-BFA2-2180F391F414}" srcOrd="8" destOrd="0" presId="urn:microsoft.com/office/officeart/2005/8/layout/list1"/>
    <dgm:cxn modelId="{426A90BA-27D0-4BC8-BA3B-835B1C59C2E2}" type="presParOf" srcId="{6E978E28-BF97-4437-BFA2-2180F391F414}" destId="{408573F5-FF55-461F-95AB-48FA4B8724ED}" srcOrd="0" destOrd="0" presId="urn:microsoft.com/office/officeart/2005/8/layout/list1"/>
    <dgm:cxn modelId="{4F4333A3-4A54-4215-823A-1D4487AABB7D}" type="presParOf" srcId="{6E978E28-BF97-4437-BFA2-2180F391F414}" destId="{33BA1BF5-C29A-4B4B-A9FC-9F06106EA736}" srcOrd="1" destOrd="0" presId="urn:microsoft.com/office/officeart/2005/8/layout/list1"/>
    <dgm:cxn modelId="{068D1C3C-AEC0-4D1F-9B2E-8D2546747066}" type="presParOf" srcId="{4D6CF15B-3A41-4E67-A922-855072A140FC}" destId="{EAAE858F-C417-429D-93FA-07648BE20B9F}" srcOrd="9" destOrd="0" presId="urn:microsoft.com/office/officeart/2005/8/layout/list1"/>
    <dgm:cxn modelId="{6043A81F-AE51-4961-8CDF-6F9DB01C668C}" type="presParOf" srcId="{4D6CF15B-3A41-4E67-A922-855072A140FC}" destId="{B10DED0A-2084-4DDB-AD93-B6786552442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DA2520-BE16-49C3-824F-94CE04AB22C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1692FAE-1322-45EB-A84B-9A3450F708B0}">
      <dgm:prSet phldrT="[Text]"/>
      <dgm:spPr/>
      <dgm:t>
        <a:bodyPr/>
        <a:lstStyle/>
        <a:p>
          <a:r>
            <a:rPr lang="en-US" altLang="zh-HK" dirty="0">
              <a:ea typeface="ヒラギノ角ゴ Pro W3" pitchFamily="-84" charset="-128"/>
            </a:rPr>
            <a:t>Small-firm effect: small firms have abnormally high returns</a:t>
          </a:r>
          <a:endParaRPr lang="en-US" dirty="0"/>
        </a:p>
      </dgm:t>
    </dgm:pt>
    <dgm:pt modelId="{6B635F09-7EE5-449B-A8EA-2F4DC62D02FA}" type="parTrans" cxnId="{ECED6533-38EE-4F2F-968C-1EBCB8BFDF43}">
      <dgm:prSet/>
      <dgm:spPr/>
      <dgm:t>
        <a:bodyPr/>
        <a:lstStyle/>
        <a:p>
          <a:endParaRPr lang="en-US"/>
        </a:p>
      </dgm:t>
    </dgm:pt>
    <dgm:pt modelId="{1E096CD4-D1AF-4589-A8CD-E4E0F5174CDC}" type="sibTrans" cxnId="{ECED6533-38EE-4F2F-968C-1EBCB8BFDF43}">
      <dgm:prSet/>
      <dgm:spPr/>
      <dgm:t>
        <a:bodyPr/>
        <a:lstStyle/>
        <a:p>
          <a:endParaRPr lang="en-US"/>
        </a:p>
      </dgm:t>
    </dgm:pt>
    <dgm:pt modelId="{5EC757A1-5B14-48E5-90C1-08123EDB3949}">
      <dgm:prSet phldrT="[Text]"/>
      <dgm:spPr/>
      <dgm:t>
        <a:bodyPr/>
        <a:lstStyle/>
        <a:p>
          <a:r>
            <a:rPr lang="en-US" altLang="zh-HK" dirty="0">
              <a:ea typeface="ヒラギノ角ゴ Pro W3" pitchFamily="-84" charset="-128"/>
            </a:rPr>
            <a:t>January effect: high returns in January</a:t>
          </a:r>
          <a:endParaRPr lang="en-US" dirty="0"/>
        </a:p>
      </dgm:t>
    </dgm:pt>
    <dgm:pt modelId="{4348E25F-BF23-444A-93DE-602F3952DC4E}" type="parTrans" cxnId="{25259C34-C831-4BDD-BA70-A6EA09755AB2}">
      <dgm:prSet/>
      <dgm:spPr/>
      <dgm:t>
        <a:bodyPr/>
        <a:lstStyle/>
        <a:p>
          <a:endParaRPr lang="en-US"/>
        </a:p>
      </dgm:t>
    </dgm:pt>
    <dgm:pt modelId="{C603489D-CA8A-48D0-BFF6-55146530BF6B}" type="sibTrans" cxnId="{25259C34-C831-4BDD-BA70-A6EA09755AB2}">
      <dgm:prSet/>
      <dgm:spPr/>
      <dgm:t>
        <a:bodyPr/>
        <a:lstStyle/>
        <a:p>
          <a:endParaRPr lang="en-US"/>
        </a:p>
      </dgm:t>
    </dgm:pt>
    <dgm:pt modelId="{7DBAA978-E331-4F3A-8CC0-EF83CFE029DB}">
      <dgm:prSet phldrT="[Text]"/>
      <dgm:spPr/>
      <dgm:t>
        <a:bodyPr/>
        <a:lstStyle/>
        <a:p>
          <a:r>
            <a:rPr lang="en-US" altLang="zh-HK" dirty="0">
              <a:ea typeface="ヒラギノ角ゴ Pro W3" pitchFamily="-84" charset="-128"/>
            </a:rPr>
            <a:t>Market overreaction</a:t>
          </a:r>
          <a:endParaRPr lang="en-US" dirty="0"/>
        </a:p>
      </dgm:t>
    </dgm:pt>
    <dgm:pt modelId="{427092F3-9279-4E38-9321-E00CFCBF3CA4}" type="parTrans" cxnId="{15802F4D-CF81-4B3D-886E-2D1A7CFABA0E}">
      <dgm:prSet/>
      <dgm:spPr/>
      <dgm:t>
        <a:bodyPr/>
        <a:lstStyle/>
        <a:p>
          <a:endParaRPr lang="en-US"/>
        </a:p>
      </dgm:t>
    </dgm:pt>
    <dgm:pt modelId="{9FDA46FD-E2A8-4B1C-86D5-1EAAFBB2602D}" type="sibTrans" cxnId="{15802F4D-CF81-4B3D-886E-2D1A7CFABA0E}">
      <dgm:prSet/>
      <dgm:spPr/>
      <dgm:t>
        <a:bodyPr/>
        <a:lstStyle/>
        <a:p>
          <a:endParaRPr lang="en-US"/>
        </a:p>
      </dgm:t>
    </dgm:pt>
    <dgm:pt modelId="{547FB84C-7059-456C-BE15-6DF1C9892219}">
      <dgm:prSet/>
      <dgm:spPr/>
      <dgm:t>
        <a:bodyPr/>
        <a:lstStyle/>
        <a:p>
          <a:r>
            <a:rPr lang="en-US" altLang="zh-HK" dirty="0">
              <a:ea typeface="ヒラギノ角ゴ Pro W3" pitchFamily="-84" charset="-128"/>
            </a:rPr>
            <a:t>Excessive volatility</a:t>
          </a:r>
          <a:endParaRPr lang="en-US" dirty="0"/>
        </a:p>
      </dgm:t>
    </dgm:pt>
    <dgm:pt modelId="{20110807-D955-4D19-91D0-8ECC5629C0A5}" type="parTrans" cxnId="{DCD046CF-A536-43F2-B163-06B37EABA5BB}">
      <dgm:prSet/>
      <dgm:spPr/>
      <dgm:t>
        <a:bodyPr/>
        <a:lstStyle/>
        <a:p>
          <a:endParaRPr lang="en-US"/>
        </a:p>
      </dgm:t>
    </dgm:pt>
    <dgm:pt modelId="{CBFB23B6-EA10-43A3-B9A5-8B79C50ABB40}" type="sibTrans" cxnId="{DCD046CF-A536-43F2-B163-06B37EABA5BB}">
      <dgm:prSet/>
      <dgm:spPr/>
      <dgm:t>
        <a:bodyPr/>
        <a:lstStyle/>
        <a:p>
          <a:endParaRPr lang="en-US"/>
        </a:p>
      </dgm:t>
    </dgm:pt>
    <dgm:pt modelId="{222A71BE-0426-493A-9446-FA22814BAA77}">
      <dgm:prSet/>
      <dgm:spPr/>
      <dgm:t>
        <a:bodyPr/>
        <a:lstStyle/>
        <a:p>
          <a:r>
            <a:rPr lang="en-US" altLang="zh-HK" dirty="0">
              <a:ea typeface="ヒラギノ角ゴ Pro W3" pitchFamily="-84" charset="-128"/>
            </a:rPr>
            <a:t>Mean reversion</a:t>
          </a:r>
          <a:endParaRPr lang="en-US" dirty="0"/>
        </a:p>
      </dgm:t>
    </dgm:pt>
    <dgm:pt modelId="{5CF92E70-D8AD-4DA8-9333-FFDA0A883B3F}" type="parTrans" cxnId="{7A96BE0A-A024-4774-868E-FF66F9CD49D5}">
      <dgm:prSet/>
      <dgm:spPr/>
      <dgm:t>
        <a:bodyPr/>
        <a:lstStyle/>
        <a:p>
          <a:endParaRPr lang="en-US"/>
        </a:p>
      </dgm:t>
    </dgm:pt>
    <dgm:pt modelId="{76618E96-E99C-4642-AA24-8AC774C1A84B}" type="sibTrans" cxnId="{7A96BE0A-A024-4774-868E-FF66F9CD49D5}">
      <dgm:prSet/>
      <dgm:spPr/>
      <dgm:t>
        <a:bodyPr/>
        <a:lstStyle/>
        <a:p>
          <a:endParaRPr lang="en-US"/>
        </a:p>
      </dgm:t>
    </dgm:pt>
    <dgm:pt modelId="{86E6BC55-DD30-4AE3-94AB-B73BC3D8E598}">
      <dgm:prSet/>
      <dgm:spPr/>
      <dgm:t>
        <a:bodyPr/>
        <a:lstStyle/>
        <a:p>
          <a:r>
            <a:rPr lang="en-US" altLang="zh-HK" dirty="0">
              <a:ea typeface="ヒラギノ角ゴ Pro W3" pitchFamily="-84" charset="-128"/>
            </a:rPr>
            <a:t>New information is not always immediately incorporated into stock prices</a:t>
          </a:r>
          <a:endParaRPr lang="en-US" dirty="0"/>
        </a:p>
      </dgm:t>
    </dgm:pt>
    <dgm:pt modelId="{B55CBA8A-125E-4C6F-8D52-4C0D5C86A23C}" type="parTrans" cxnId="{ED8D3A88-A264-4110-A62D-D103A1E70862}">
      <dgm:prSet/>
      <dgm:spPr/>
      <dgm:t>
        <a:bodyPr/>
        <a:lstStyle/>
        <a:p>
          <a:endParaRPr lang="en-US"/>
        </a:p>
      </dgm:t>
    </dgm:pt>
    <dgm:pt modelId="{F2323121-A813-4FBA-B707-6E3625DE7910}" type="sibTrans" cxnId="{ED8D3A88-A264-4110-A62D-D103A1E70862}">
      <dgm:prSet/>
      <dgm:spPr/>
      <dgm:t>
        <a:bodyPr/>
        <a:lstStyle/>
        <a:p>
          <a:endParaRPr lang="en-US"/>
        </a:p>
      </dgm:t>
    </dgm:pt>
    <dgm:pt modelId="{634D7F1C-BE79-4DCA-8595-B3F97459E6C7}" type="pres">
      <dgm:prSet presAssocID="{E4DA2520-BE16-49C3-824F-94CE04AB22C0}" presName="linear" presStyleCnt="0">
        <dgm:presLayoutVars>
          <dgm:dir/>
          <dgm:animLvl val="lvl"/>
          <dgm:resizeHandles val="exact"/>
        </dgm:presLayoutVars>
      </dgm:prSet>
      <dgm:spPr/>
    </dgm:pt>
    <dgm:pt modelId="{27D7A208-B4E7-40C1-8A09-808CBDC90E10}" type="pres">
      <dgm:prSet presAssocID="{71692FAE-1322-45EB-A84B-9A3450F708B0}" presName="parentLin" presStyleCnt="0"/>
      <dgm:spPr/>
    </dgm:pt>
    <dgm:pt modelId="{A522A8AD-B52C-4CE9-A796-6D946FD92269}" type="pres">
      <dgm:prSet presAssocID="{71692FAE-1322-45EB-A84B-9A3450F708B0}" presName="parentLeftMargin" presStyleLbl="node1" presStyleIdx="0" presStyleCnt="6"/>
      <dgm:spPr/>
    </dgm:pt>
    <dgm:pt modelId="{D0E5DC13-2014-4E5F-B97C-AA0F56187AEC}" type="pres">
      <dgm:prSet presAssocID="{71692FAE-1322-45EB-A84B-9A3450F708B0}" presName="parentText" presStyleLbl="node1" presStyleIdx="0" presStyleCnt="6">
        <dgm:presLayoutVars>
          <dgm:chMax val="0"/>
          <dgm:bulletEnabled val="1"/>
        </dgm:presLayoutVars>
      </dgm:prSet>
      <dgm:spPr/>
    </dgm:pt>
    <dgm:pt modelId="{04A8DCB8-BF49-46DF-A9D2-49EF7AE4132E}" type="pres">
      <dgm:prSet presAssocID="{71692FAE-1322-45EB-A84B-9A3450F708B0}" presName="negativeSpace" presStyleCnt="0"/>
      <dgm:spPr/>
    </dgm:pt>
    <dgm:pt modelId="{A2A01BD2-95D5-49BC-A68C-37AF2666BACD}" type="pres">
      <dgm:prSet presAssocID="{71692FAE-1322-45EB-A84B-9A3450F708B0}" presName="childText" presStyleLbl="conFgAcc1" presStyleIdx="0" presStyleCnt="6">
        <dgm:presLayoutVars>
          <dgm:bulletEnabled val="1"/>
        </dgm:presLayoutVars>
      </dgm:prSet>
      <dgm:spPr/>
    </dgm:pt>
    <dgm:pt modelId="{8B488C8B-5AA4-4B10-96E7-1E31638EB1BA}" type="pres">
      <dgm:prSet presAssocID="{1E096CD4-D1AF-4589-A8CD-E4E0F5174CDC}" presName="spaceBetweenRectangles" presStyleCnt="0"/>
      <dgm:spPr/>
    </dgm:pt>
    <dgm:pt modelId="{95592F4C-E22B-452C-BDF5-D2A4CA4A0258}" type="pres">
      <dgm:prSet presAssocID="{5EC757A1-5B14-48E5-90C1-08123EDB3949}" presName="parentLin" presStyleCnt="0"/>
      <dgm:spPr/>
    </dgm:pt>
    <dgm:pt modelId="{37431811-DB44-463D-B85C-7DF0670F87D5}" type="pres">
      <dgm:prSet presAssocID="{5EC757A1-5B14-48E5-90C1-08123EDB3949}" presName="parentLeftMargin" presStyleLbl="node1" presStyleIdx="0" presStyleCnt="6"/>
      <dgm:spPr/>
    </dgm:pt>
    <dgm:pt modelId="{1742BA39-A1A7-442C-BEEE-1FC0B9EA7D2D}" type="pres">
      <dgm:prSet presAssocID="{5EC757A1-5B14-48E5-90C1-08123EDB3949}" presName="parentText" presStyleLbl="node1" presStyleIdx="1" presStyleCnt="6">
        <dgm:presLayoutVars>
          <dgm:chMax val="0"/>
          <dgm:bulletEnabled val="1"/>
        </dgm:presLayoutVars>
      </dgm:prSet>
      <dgm:spPr/>
    </dgm:pt>
    <dgm:pt modelId="{053BA857-05C8-43D3-8F44-346B34154E95}" type="pres">
      <dgm:prSet presAssocID="{5EC757A1-5B14-48E5-90C1-08123EDB3949}" presName="negativeSpace" presStyleCnt="0"/>
      <dgm:spPr/>
    </dgm:pt>
    <dgm:pt modelId="{4B955A37-DC11-4403-900E-B0AF9BA79FCE}" type="pres">
      <dgm:prSet presAssocID="{5EC757A1-5B14-48E5-90C1-08123EDB3949}" presName="childText" presStyleLbl="conFgAcc1" presStyleIdx="1" presStyleCnt="6">
        <dgm:presLayoutVars>
          <dgm:bulletEnabled val="1"/>
        </dgm:presLayoutVars>
      </dgm:prSet>
      <dgm:spPr/>
    </dgm:pt>
    <dgm:pt modelId="{2A92EAD9-89E7-40EF-9AB5-94889A85DDBC}" type="pres">
      <dgm:prSet presAssocID="{C603489D-CA8A-48D0-BFF6-55146530BF6B}" presName="spaceBetweenRectangles" presStyleCnt="0"/>
      <dgm:spPr/>
    </dgm:pt>
    <dgm:pt modelId="{76F898E0-2C8F-47C9-98C7-B64F082D0659}" type="pres">
      <dgm:prSet presAssocID="{7DBAA978-E331-4F3A-8CC0-EF83CFE029DB}" presName="parentLin" presStyleCnt="0"/>
      <dgm:spPr/>
    </dgm:pt>
    <dgm:pt modelId="{E2CCAF8B-D31C-4142-A859-B92555C70D21}" type="pres">
      <dgm:prSet presAssocID="{7DBAA978-E331-4F3A-8CC0-EF83CFE029DB}" presName="parentLeftMargin" presStyleLbl="node1" presStyleIdx="1" presStyleCnt="6"/>
      <dgm:spPr/>
    </dgm:pt>
    <dgm:pt modelId="{744451B2-3E23-464C-81BF-71A4C8C1299C}" type="pres">
      <dgm:prSet presAssocID="{7DBAA978-E331-4F3A-8CC0-EF83CFE029DB}" presName="parentText" presStyleLbl="node1" presStyleIdx="2" presStyleCnt="6">
        <dgm:presLayoutVars>
          <dgm:chMax val="0"/>
          <dgm:bulletEnabled val="1"/>
        </dgm:presLayoutVars>
      </dgm:prSet>
      <dgm:spPr/>
    </dgm:pt>
    <dgm:pt modelId="{A3E4816B-EDCF-4DA4-A43F-009E4FE2085C}" type="pres">
      <dgm:prSet presAssocID="{7DBAA978-E331-4F3A-8CC0-EF83CFE029DB}" presName="negativeSpace" presStyleCnt="0"/>
      <dgm:spPr/>
    </dgm:pt>
    <dgm:pt modelId="{4E6F79F6-8ECE-4625-87F4-515E902730F4}" type="pres">
      <dgm:prSet presAssocID="{7DBAA978-E331-4F3A-8CC0-EF83CFE029DB}" presName="childText" presStyleLbl="conFgAcc1" presStyleIdx="2" presStyleCnt="6">
        <dgm:presLayoutVars>
          <dgm:bulletEnabled val="1"/>
        </dgm:presLayoutVars>
      </dgm:prSet>
      <dgm:spPr/>
    </dgm:pt>
    <dgm:pt modelId="{8575D8DF-1E6C-4858-A5FD-230B65453D38}" type="pres">
      <dgm:prSet presAssocID="{9FDA46FD-E2A8-4B1C-86D5-1EAAFBB2602D}" presName="spaceBetweenRectangles" presStyleCnt="0"/>
      <dgm:spPr/>
    </dgm:pt>
    <dgm:pt modelId="{B0530FB4-40A8-4554-85B8-0E6C621055F4}" type="pres">
      <dgm:prSet presAssocID="{547FB84C-7059-456C-BE15-6DF1C9892219}" presName="parentLin" presStyleCnt="0"/>
      <dgm:spPr/>
    </dgm:pt>
    <dgm:pt modelId="{D32E3DA0-BDC5-4A84-BE74-AAC465D884F3}" type="pres">
      <dgm:prSet presAssocID="{547FB84C-7059-456C-BE15-6DF1C9892219}" presName="parentLeftMargin" presStyleLbl="node1" presStyleIdx="2" presStyleCnt="6"/>
      <dgm:spPr/>
    </dgm:pt>
    <dgm:pt modelId="{62EADE0A-04B5-47B8-B9BE-1F5023E88D08}" type="pres">
      <dgm:prSet presAssocID="{547FB84C-7059-456C-BE15-6DF1C9892219}" presName="parentText" presStyleLbl="node1" presStyleIdx="3" presStyleCnt="6">
        <dgm:presLayoutVars>
          <dgm:chMax val="0"/>
          <dgm:bulletEnabled val="1"/>
        </dgm:presLayoutVars>
      </dgm:prSet>
      <dgm:spPr/>
    </dgm:pt>
    <dgm:pt modelId="{2DA4CE87-56A6-47AB-9CCC-D9A9FF062170}" type="pres">
      <dgm:prSet presAssocID="{547FB84C-7059-456C-BE15-6DF1C9892219}" presName="negativeSpace" presStyleCnt="0"/>
      <dgm:spPr/>
    </dgm:pt>
    <dgm:pt modelId="{D8371BAD-0869-4FAB-94BC-2AD725BA4B5D}" type="pres">
      <dgm:prSet presAssocID="{547FB84C-7059-456C-BE15-6DF1C9892219}" presName="childText" presStyleLbl="conFgAcc1" presStyleIdx="3" presStyleCnt="6">
        <dgm:presLayoutVars>
          <dgm:bulletEnabled val="1"/>
        </dgm:presLayoutVars>
      </dgm:prSet>
      <dgm:spPr/>
    </dgm:pt>
    <dgm:pt modelId="{359BA9C7-9166-4A64-9976-3A7A4E442323}" type="pres">
      <dgm:prSet presAssocID="{CBFB23B6-EA10-43A3-B9A5-8B79C50ABB40}" presName="spaceBetweenRectangles" presStyleCnt="0"/>
      <dgm:spPr/>
    </dgm:pt>
    <dgm:pt modelId="{BC400BEA-7168-4D1E-848B-D2E64FAA96C5}" type="pres">
      <dgm:prSet presAssocID="{222A71BE-0426-493A-9446-FA22814BAA77}" presName="parentLin" presStyleCnt="0"/>
      <dgm:spPr/>
    </dgm:pt>
    <dgm:pt modelId="{5B1F0640-3F13-44E5-812A-C2F81AEE44FC}" type="pres">
      <dgm:prSet presAssocID="{222A71BE-0426-493A-9446-FA22814BAA77}" presName="parentLeftMargin" presStyleLbl="node1" presStyleIdx="3" presStyleCnt="6"/>
      <dgm:spPr/>
    </dgm:pt>
    <dgm:pt modelId="{D1D7F5A4-C603-495A-850E-2CE21C50BCAA}" type="pres">
      <dgm:prSet presAssocID="{222A71BE-0426-493A-9446-FA22814BAA77}" presName="parentText" presStyleLbl="node1" presStyleIdx="4" presStyleCnt="6">
        <dgm:presLayoutVars>
          <dgm:chMax val="0"/>
          <dgm:bulletEnabled val="1"/>
        </dgm:presLayoutVars>
      </dgm:prSet>
      <dgm:spPr/>
    </dgm:pt>
    <dgm:pt modelId="{6CD7ED54-4BF5-47FC-91E0-D06ABF48DE81}" type="pres">
      <dgm:prSet presAssocID="{222A71BE-0426-493A-9446-FA22814BAA77}" presName="negativeSpace" presStyleCnt="0"/>
      <dgm:spPr/>
    </dgm:pt>
    <dgm:pt modelId="{572031FB-92AF-4C3E-88FE-214E9E8E9867}" type="pres">
      <dgm:prSet presAssocID="{222A71BE-0426-493A-9446-FA22814BAA77}" presName="childText" presStyleLbl="conFgAcc1" presStyleIdx="4" presStyleCnt="6">
        <dgm:presLayoutVars>
          <dgm:bulletEnabled val="1"/>
        </dgm:presLayoutVars>
      </dgm:prSet>
      <dgm:spPr/>
    </dgm:pt>
    <dgm:pt modelId="{D8A71C43-F689-4EE7-BED5-C10270A17A04}" type="pres">
      <dgm:prSet presAssocID="{76618E96-E99C-4642-AA24-8AC774C1A84B}" presName="spaceBetweenRectangles" presStyleCnt="0"/>
      <dgm:spPr/>
    </dgm:pt>
    <dgm:pt modelId="{E6C50E8E-7AE6-43B4-B3C8-DABC92395204}" type="pres">
      <dgm:prSet presAssocID="{86E6BC55-DD30-4AE3-94AB-B73BC3D8E598}" presName="parentLin" presStyleCnt="0"/>
      <dgm:spPr/>
    </dgm:pt>
    <dgm:pt modelId="{19629982-BC4B-4662-8ED1-26ADC3E2DB95}" type="pres">
      <dgm:prSet presAssocID="{86E6BC55-DD30-4AE3-94AB-B73BC3D8E598}" presName="parentLeftMargin" presStyleLbl="node1" presStyleIdx="4" presStyleCnt="6"/>
      <dgm:spPr/>
    </dgm:pt>
    <dgm:pt modelId="{1CF0362C-E972-46D5-99D2-E7911412100D}" type="pres">
      <dgm:prSet presAssocID="{86E6BC55-DD30-4AE3-94AB-B73BC3D8E598}" presName="parentText" presStyleLbl="node1" presStyleIdx="5" presStyleCnt="6">
        <dgm:presLayoutVars>
          <dgm:chMax val="0"/>
          <dgm:bulletEnabled val="1"/>
        </dgm:presLayoutVars>
      </dgm:prSet>
      <dgm:spPr/>
    </dgm:pt>
    <dgm:pt modelId="{B486C3E5-23F9-47F8-93EC-BEF8000699E3}" type="pres">
      <dgm:prSet presAssocID="{86E6BC55-DD30-4AE3-94AB-B73BC3D8E598}" presName="negativeSpace" presStyleCnt="0"/>
      <dgm:spPr/>
    </dgm:pt>
    <dgm:pt modelId="{BD81BE91-A091-4E14-BDF7-71B9042918C8}" type="pres">
      <dgm:prSet presAssocID="{86E6BC55-DD30-4AE3-94AB-B73BC3D8E598}" presName="childText" presStyleLbl="conFgAcc1" presStyleIdx="5" presStyleCnt="6">
        <dgm:presLayoutVars>
          <dgm:bulletEnabled val="1"/>
        </dgm:presLayoutVars>
      </dgm:prSet>
      <dgm:spPr/>
    </dgm:pt>
  </dgm:ptLst>
  <dgm:cxnLst>
    <dgm:cxn modelId="{7A96BE0A-A024-4774-868E-FF66F9CD49D5}" srcId="{E4DA2520-BE16-49C3-824F-94CE04AB22C0}" destId="{222A71BE-0426-493A-9446-FA22814BAA77}" srcOrd="4" destOrd="0" parTransId="{5CF92E70-D8AD-4DA8-9333-FFDA0A883B3F}" sibTransId="{76618E96-E99C-4642-AA24-8AC774C1A84B}"/>
    <dgm:cxn modelId="{E495C329-AD1C-4BBB-B425-FC3F5DA9F937}" type="presOf" srcId="{5EC757A1-5B14-48E5-90C1-08123EDB3949}" destId="{1742BA39-A1A7-442C-BEEE-1FC0B9EA7D2D}" srcOrd="1" destOrd="0" presId="urn:microsoft.com/office/officeart/2005/8/layout/list1"/>
    <dgm:cxn modelId="{DC14E22B-5B08-4B0F-AB96-4A21F4D0A09F}" type="presOf" srcId="{7DBAA978-E331-4F3A-8CC0-EF83CFE029DB}" destId="{E2CCAF8B-D31C-4142-A859-B92555C70D21}" srcOrd="0" destOrd="0" presId="urn:microsoft.com/office/officeart/2005/8/layout/list1"/>
    <dgm:cxn modelId="{FF908E2D-8134-4774-A441-3A8CAB7C3723}" type="presOf" srcId="{E4DA2520-BE16-49C3-824F-94CE04AB22C0}" destId="{634D7F1C-BE79-4DCA-8595-B3F97459E6C7}" srcOrd="0" destOrd="0" presId="urn:microsoft.com/office/officeart/2005/8/layout/list1"/>
    <dgm:cxn modelId="{981DAF31-2BD8-4243-AF42-E3F09888F31D}" type="presOf" srcId="{222A71BE-0426-493A-9446-FA22814BAA77}" destId="{D1D7F5A4-C603-495A-850E-2CE21C50BCAA}" srcOrd="1" destOrd="0" presId="urn:microsoft.com/office/officeart/2005/8/layout/list1"/>
    <dgm:cxn modelId="{ECED6533-38EE-4F2F-968C-1EBCB8BFDF43}" srcId="{E4DA2520-BE16-49C3-824F-94CE04AB22C0}" destId="{71692FAE-1322-45EB-A84B-9A3450F708B0}" srcOrd="0" destOrd="0" parTransId="{6B635F09-7EE5-449B-A8EA-2F4DC62D02FA}" sibTransId="{1E096CD4-D1AF-4589-A8CD-E4E0F5174CDC}"/>
    <dgm:cxn modelId="{25259C34-C831-4BDD-BA70-A6EA09755AB2}" srcId="{E4DA2520-BE16-49C3-824F-94CE04AB22C0}" destId="{5EC757A1-5B14-48E5-90C1-08123EDB3949}" srcOrd="1" destOrd="0" parTransId="{4348E25F-BF23-444A-93DE-602F3952DC4E}" sibTransId="{C603489D-CA8A-48D0-BFF6-55146530BF6B}"/>
    <dgm:cxn modelId="{EE624965-9024-424A-98D5-D9A8A18BDD14}" type="presOf" srcId="{71692FAE-1322-45EB-A84B-9A3450F708B0}" destId="{A522A8AD-B52C-4CE9-A796-6D946FD92269}" srcOrd="0" destOrd="0" presId="urn:microsoft.com/office/officeart/2005/8/layout/list1"/>
    <dgm:cxn modelId="{25E3AB45-5CA5-4D20-B269-13B1ED1787BD}" type="presOf" srcId="{86E6BC55-DD30-4AE3-94AB-B73BC3D8E598}" destId="{19629982-BC4B-4662-8ED1-26ADC3E2DB95}" srcOrd="0" destOrd="0" presId="urn:microsoft.com/office/officeart/2005/8/layout/list1"/>
    <dgm:cxn modelId="{15802F4D-CF81-4B3D-886E-2D1A7CFABA0E}" srcId="{E4DA2520-BE16-49C3-824F-94CE04AB22C0}" destId="{7DBAA978-E331-4F3A-8CC0-EF83CFE029DB}" srcOrd="2" destOrd="0" parTransId="{427092F3-9279-4E38-9321-E00CFCBF3CA4}" sibTransId="{9FDA46FD-E2A8-4B1C-86D5-1EAAFBB2602D}"/>
    <dgm:cxn modelId="{BD830E4E-3FB2-49DA-887F-B092902C20B5}" type="presOf" srcId="{547FB84C-7059-456C-BE15-6DF1C9892219}" destId="{62EADE0A-04B5-47B8-B9BE-1F5023E88D08}" srcOrd="1" destOrd="0" presId="urn:microsoft.com/office/officeart/2005/8/layout/list1"/>
    <dgm:cxn modelId="{F700DF6F-BBE9-48F2-A7D2-94EB66C2C075}" type="presOf" srcId="{5EC757A1-5B14-48E5-90C1-08123EDB3949}" destId="{37431811-DB44-463D-B85C-7DF0670F87D5}" srcOrd="0" destOrd="0" presId="urn:microsoft.com/office/officeart/2005/8/layout/list1"/>
    <dgm:cxn modelId="{ED8D3A88-A264-4110-A62D-D103A1E70862}" srcId="{E4DA2520-BE16-49C3-824F-94CE04AB22C0}" destId="{86E6BC55-DD30-4AE3-94AB-B73BC3D8E598}" srcOrd="5" destOrd="0" parTransId="{B55CBA8A-125E-4C6F-8D52-4C0D5C86A23C}" sibTransId="{F2323121-A813-4FBA-B707-6E3625DE7910}"/>
    <dgm:cxn modelId="{48F434A8-EC2E-4687-8845-822B807EBF3D}" type="presOf" srcId="{86E6BC55-DD30-4AE3-94AB-B73BC3D8E598}" destId="{1CF0362C-E972-46D5-99D2-E7911412100D}" srcOrd="1" destOrd="0" presId="urn:microsoft.com/office/officeart/2005/8/layout/list1"/>
    <dgm:cxn modelId="{ABA713AA-0866-4DC7-9413-07F84FA89FE9}" type="presOf" srcId="{71692FAE-1322-45EB-A84B-9A3450F708B0}" destId="{D0E5DC13-2014-4E5F-B97C-AA0F56187AEC}" srcOrd="1" destOrd="0" presId="urn:microsoft.com/office/officeart/2005/8/layout/list1"/>
    <dgm:cxn modelId="{1DB69CC8-00B6-491B-8058-59F57600BF19}" type="presOf" srcId="{547FB84C-7059-456C-BE15-6DF1C9892219}" destId="{D32E3DA0-BDC5-4A84-BE74-AAC465D884F3}" srcOrd="0" destOrd="0" presId="urn:microsoft.com/office/officeart/2005/8/layout/list1"/>
    <dgm:cxn modelId="{DCD046CF-A536-43F2-B163-06B37EABA5BB}" srcId="{E4DA2520-BE16-49C3-824F-94CE04AB22C0}" destId="{547FB84C-7059-456C-BE15-6DF1C9892219}" srcOrd="3" destOrd="0" parTransId="{20110807-D955-4D19-91D0-8ECC5629C0A5}" sibTransId="{CBFB23B6-EA10-43A3-B9A5-8B79C50ABB40}"/>
    <dgm:cxn modelId="{EC7030E5-1554-4949-89C4-CE42BB64C757}" type="presOf" srcId="{222A71BE-0426-493A-9446-FA22814BAA77}" destId="{5B1F0640-3F13-44E5-812A-C2F81AEE44FC}" srcOrd="0" destOrd="0" presId="urn:microsoft.com/office/officeart/2005/8/layout/list1"/>
    <dgm:cxn modelId="{3C9EBEEE-C4EC-4236-8F32-A5AFBDBEA988}" type="presOf" srcId="{7DBAA978-E331-4F3A-8CC0-EF83CFE029DB}" destId="{744451B2-3E23-464C-81BF-71A4C8C1299C}" srcOrd="1" destOrd="0" presId="urn:microsoft.com/office/officeart/2005/8/layout/list1"/>
    <dgm:cxn modelId="{D2062A06-2DAD-4B44-93D6-657B1A2F4A85}" type="presParOf" srcId="{634D7F1C-BE79-4DCA-8595-B3F97459E6C7}" destId="{27D7A208-B4E7-40C1-8A09-808CBDC90E10}" srcOrd="0" destOrd="0" presId="urn:microsoft.com/office/officeart/2005/8/layout/list1"/>
    <dgm:cxn modelId="{132CC03E-6F4A-41E4-BD1A-CC0F2D336724}" type="presParOf" srcId="{27D7A208-B4E7-40C1-8A09-808CBDC90E10}" destId="{A522A8AD-B52C-4CE9-A796-6D946FD92269}" srcOrd="0" destOrd="0" presId="urn:microsoft.com/office/officeart/2005/8/layout/list1"/>
    <dgm:cxn modelId="{A3826E54-5523-4F13-90D2-661C120AD23B}" type="presParOf" srcId="{27D7A208-B4E7-40C1-8A09-808CBDC90E10}" destId="{D0E5DC13-2014-4E5F-B97C-AA0F56187AEC}" srcOrd="1" destOrd="0" presId="urn:microsoft.com/office/officeart/2005/8/layout/list1"/>
    <dgm:cxn modelId="{1EC48163-0849-406B-9222-ACE93334C098}" type="presParOf" srcId="{634D7F1C-BE79-4DCA-8595-B3F97459E6C7}" destId="{04A8DCB8-BF49-46DF-A9D2-49EF7AE4132E}" srcOrd="1" destOrd="0" presId="urn:microsoft.com/office/officeart/2005/8/layout/list1"/>
    <dgm:cxn modelId="{8DAFE458-A431-4BED-9EEE-2A3407363A9E}" type="presParOf" srcId="{634D7F1C-BE79-4DCA-8595-B3F97459E6C7}" destId="{A2A01BD2-95D5-49BC-A68C-37AF2666BACD}" srcOrd="2" destOrd="0" presId="urn:microsoft.com/office/officeart/2005/8/layout/list1"/>
    <dgm:cxn modelId="{E955F429-0586-436F-BD68-33DAD73F7AA3}" type="presParOf" srcId="{634D7F1C-BE79-4DCA-8595-B3F97459E6C7}" destId="{8B488C8B-5AA4-4B10-96E7-1E31638EB1BA}" srcOrd="3" destOrd="0" presId="urn:microsoft.com/office/officeart/2005/8/layout/list1"/>
    <dgm:cxn modelId="{936396D2-36BE-427C-9ABA-CA3EFD10058F}" type="presParOf" srcId="{634D7F1C-BE79-4DCA-8595-B3F97459E6C7}" destId="{95592F4C-E22B-452C-BDF5-D2A4CA4A0258}" srcOrd="4" destOrd="0" presId="urn:microsoft.com/office/officeart/2005/8/layout/list1"/>
    <dgm:cxn modelId="{B0680202-0489-4E5F-883C-7B0071A150B3}" type="presParOf" srcId="{95592F4C-E22B-452C-BDF5-D2A4CA4A0258}" destId="{37431811-DB44-463D-B85C-7DF0670F87D5}" srcOrd="0" destOrd="0" presId="urn:microsoft.com/office/officeart/2005/8/layout/list1"/>
    <dgm:cxn modelId="{F2828BBE-22A0-484D-B786-D8ABD50D99C4}" type="presParOf" srcId="{95592F4C-E22B-452C-BDF5-D2A4CA4A0258}" destId="{1742BA39-A1A7-442C-BEEE-1FC0B9EA7D2D}" srcOrd="1" destOrd="0" presId="urn:microsoft.com/office/officeart/2005/8/layout/list1"/>
    <dgm:cxn modelId="{551A3CC2-E07F-4F8F-9C46-57E4D741BA4B}" type="presParOf" srcId="{634D7F1C-BE79-4DCA-8595-B3F97459E6C7}" destId="{053BA857-05C8-43D3-8F44-346B34154E95}" srcOrd="5" destOrd="0" presId="urn:microsoft.com/office/officeart/2005/8/layout/list1"/>
    <dgm:cxn modelId="{2C5FCD84-DC7B-4897-B7B7-6D927F1F9CFF}" type="presParOf" srcId="{634D7F1C-BE79-4DCA-8595-B3F97459E6C7}" destId="{4B955A37-DC11-4403-900E-B0AF9BA79FCE}" srcOrd="6" destOrd="0" presId="urn:microsoft.com/office/officeart/2005/8/layout/list1"/>
    <dgm:cxn modelId="{A4ECAEB9-0046-4629-9647-96D8A95E9705}" type="presParOf" srcId="{634D7F1C-BE79-4DCA-8595-B3F97459E6C7}" destId="{2A92EAD9-89E7-40EF-9AB5-94889A85DDBC}" srcOrd="7" destOrd="0" presId="urn:microsoft.com/office/officeart/2005/8/layout/list1"/>
    <dgm:cxn modelId="{ABD758A2-3730-4CDA-A49A-7C8B37C644D0}" type="presParOf" srcId="{634D7F1C-BE79-4DCA-8595-B3F97459E6C7}" destId="{76F898E0-2C8F-47C9-98C7-B64F082D0659}" srcOrd="8" destOrd="0" presId="urn:microsoft.com/office/officeart/2005/8/layout/list1"/>
    <dgm:cxn modelId="{752C0F88-9232-417E-B9CF-88BF43A946D2}" type="presParOf" srcId="{76F898E0-2C8F-47C9-98C7-B64F082D0659}" destId="{E2CCAF8B-D31C-4142-A859-B92555C70D21}" srcOrd="0" destOrd="0" presId="urn:microsoft.com/office/officeart/2005/8/layout/list1"/>
    <dgm:cxn modelId="{210E938A-34EF-424C-A8DE-B1CE54B70048}" type="presParOf" srcId="{76F898E0-2C8F-47C9-98C7-B64F082D0659}" destId="{744451B2-3E23-464C-81BF-71A4C8C1299C}" srcOrd="1" destOrd="0" presId="urn:microsoft.com/office/officeart/2005/8/layout/list1"/>
    <dgm:cxn modelId="{392FCB9A-A124-4857-AA54-0632770CD452}" type="presParOf" srcId="{634D7F1C-BE79-4DCA-8595-B3F97459E6C7}" destId="{A3E4816B-EDCF-4DA4-A43F-009E4FE2085C}" srcOrd="9" destOrd="0" presId="urn:microsoft.com/office/officeart/2005/8/layout/list1"/>
    <dgm:cxn modelId="{B044E3A5-82AF-47C6-8422-23A8094BAC6F}" type="presParOf" srcId="{634D7F1C-BE79-4DCA-8595-B3F97459E6C7}" destId="{4E6F79F6-8ECE-4625-87F4-515E902730F4}" srcOrd="10" destOrd="0" presId="urn:microsoft.com/office/officeart/2005/8/layout/list1"/>
    <dgm:cxn modelId="{0F7BEF6B-0875-42F5-8674-C6574BFAB628}" type="presParOf" srcId="{634D7F1C-BE79-4DCA-8595-B3F97459E6C7}" destId="{8575D8DF-1E6C-4858-A5FD-230B65453D38}" srcOrd="11" destOrd="0" presId="urn:microsoft.com/office/officeart/2005/8/layout/list1"/>
    <dgm:cxn modelId="{CDC551A1-6F27-400D-BEF0-B5347C697193}" type="presParOf" srcId="{634D7F1C-BE79-4DCA-8595-B3F97459E6C7}" destId="{B0530FB4-40A8-4554-85B8-0E6C621055F4}" srcOrd="12" destOrd="0" presId="urn:microsoft.com/office/officeart/2005/8/layout/list1"/>
    <dgm:cxn modelId="{3574300A-BC31-42C9-8DF9-18EDFEAA9639}" type="presParOf" srcId="{B0530FB4-40A8-4554-85B8-0E6C621055F4}" destId="{D32E3DA0-BDC5-4A84-BE74-AAC465D884F3}" srcOrd="0" destOrd="0" presId="urn:microsoft.com/office/officeart/2005/8/layout/list1"/>
    <dgm:cxn modelId="{1172D6CA-3246-4F50-952E-E890DAC1024A}" type="presParOf" srcId="{B0530FB4-40A8-4554-85B8-0E6C621055F4}" destId="{62EADE0A-04B5-47B8-B9BE-1F5023E88D08}" srcOrd="1" destOrd="0" presId="urn:microsoft.com/office/officeart/2005/8/layout/list1"/>
    <dgm:cxn modelId="{D428640E-ABD4-4969-9F5A-402D13043F97}" type="presParOf" srcId="{634D7F1C-BE79-4DCA-8595-B3F97459E6C7}" destId="{2DA4CE87-56A6-47AB-9CCC-D9A9FF062170}" srcOrd="13" destOrd="0" presId="urn:microsoft.com/office/officeart/2005/8/layout/list1"/>
    <dgm:cxn modelId="{60D70761-CFD9-4604-B395-6ED56966B089}" type="presParOf" srcId="{634D7F1C-BE79-4DCA-8595-B3F97459E6C7}" destId="{D8371BAD-0869-4FAB-94BC-2AD725BA4B5D}" srcOrd="14" destOrd="0" presId="urn:microsoft.com/office/officeart/2005/8/layout/list1"/>
    <dgm:cxn modelId="{56DBD285-21FB-4E08-BD59-B164868866E3}" type="presParOf" srcId="{634D7F1C-BE79-4DCA-8595-B3F97459E6C7}" destId="{359BA9C7-9166-4A64-9976-3A7A4E442323}" srcOrd="15" destOrd="0" presId="urn:microsoft.com/office/officeart/2005/8/layout/list1"/>
    <dgm:cxn modelId="{2240F0DF-7315-478B-8691-16AA348094A4}" type="presParOf" srcId="{634D7F1C-BE79-4DCA-8595-B3F97459E6C7}" destId="{BC400BEA-7168-4D1E-848B-D2E64FAA96C5}" srcOrd="16" destOrd="0" presId="urn:microsoft.com/office/officeart/2005/8/layout/list1"/>
    <dgm:cxn modelId="{996EB625-FD49-4D39-937A-8B143D17A5EA}" type="presParOf" srcId="{BC400BEA-7168-4D1E-848B-D2E64FAA96C5}" destId="{5B1F0640-3F13-44E5-812A-C2F81AEE44FC}" srcOrd="0" destOrd="0" presId="urn:microsoft.com/office/officeart/2005/8/layout/list1"/>
    <dgm:cxn modelId="{AC11BD62-7915-42CF-B131-4C3842A3648C}" type="presParOf" srcId="{BC400BEA-7168-4D1E-848B-D2E64FAA96C5}" destId="{D1D7F5A4-C603-495A-850E-2CE21C50BCAA}" srcOrd="1" destOrd="0" presId="urn:microsoft.com/office/officeart/2005/8/layout/list1"/>
    <dgm:cxn modelId="{4AE5E55E-EED2-47F0-9244-7E59AB0C6C3B}" type="presParOf" srcId="{634D7F1C-BE79-4DCA-8595-B3F97459E6C7}" destId="{6CD7ED54-4BF5-47FC-91E0-D06ABF48DE81}" srcOrd="17" destOrd="0" presId="urn:microsoft.com/office/officeart/2005/8/layout/list1"/>
    <dgm:cxn modelId="{75D676A1-828F-4634-B86F-AAD6078AD953}" type="presParOf" srcId="{634D7F1C-BE79-4DCA-8595-B3F97459E6C7}" destId="{572031FB-92AF-4C3E-88FE-214E9E8E9867}" srcOrd="18" destOrd="0" presId="urn:microsoft.com/office/officeart/2005/8/layout/list1"/>
    <dgm:cxn modelId="{9212ED0A-2E97-46C3-8AA9-E18F4CDF6B0C}" type="presParOf" srcId="{634D7F1C-BE79-4DCA-8595-B3F97459E6C7}" destId="{D8A71C43-F689-4EE7-BED5-C10270A17A04}" srcOrd="19" destOrd="0" presId="urn:microsoft.com/office/officeart/2005/8/layout/list1"/>
    <dgm:cxn modelId="{9AA0D859-2395-4264-9C0B-1D649821C720}" type="presParOf" srcId="{634D7F1C-BE79-4DCA-8595-B3F97459E6C7}" destId="{E6C50E8E-7AE6-43B4-B3C8-DABC92395204}" srcOrd="20" destOrd="0" presId="urn:microsoft.com/office/officeart/2005/8/layout/list1"/>
    <dgm:cxn modelId="{36A59323-C522-45FB-976C-C6857A163079}" type="presParOf" srcId="{E6C50E8E-7AE6-43B4-B3C8-DABC92395204}" destId="{19629982-BC4B-4662-8ED1-26ADC3E2DB95}" srcOrd="0" destOrd="0" presId="urn:microsoft.com/office/officeart/2005/8/layout/list1"/>
    <dgm:cxn modelId="{87FD564C-4028-419E-AAEA-4F7857EC4BDF}" type="presParOf" srcId="{E6C50E8E-7AE6-43B4-B3C8-DABC92395204}" destId="{1CF0362C-E972-46D5-99D2-E7911412100D}" srcOrd="1" destOrd="0" presId="urn:microsoft.com/office/officeart/2005/8/layout/list1"/>
    <dgm:cxn modelId="{E276C8CF-F87A-410D-AB39-69A74727EF03}" type="presParOf" srcId="{634D7F1C-BE79-4DCA-8595-B3F97459E6C7}" destId="{B486C3E5-23F9-47F8-93EC-BEF8000699E3}" srcOrd="21" destOrd="0" presId="urn:microsoft.com/office/officeart/2005/8/layout/list1"/>
    <dgm:cxn modelId="{95BD570D-C66F-4A80-8264-C67B5DB24EF8}" type="presParOf" srcId="{634D7F1C-BE79-4DCA-8595-B3F97459E6C7}" destId="{BD81BE91-A091-4E14-BDF7-71B9042918C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C378B5-29D4-45DB-88C9-461DD62C340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C4163D6-606A-440D-83A6-A614DCBA37BA}">
      <dgm:prSet phldrT="[Text]"/>
      <dgm:spPr/>
      <dgm:t>
        <a:bodyPr/>
        <a:lstStyle/>
        <a:p>
          <a:r>
            <a:rPr lang="en-US" altLang="zh-HK" dirty="0">
              <a:ea typeface="ヒラギノ角ゴ Pro W3" pitchFamily="-84" charset="-128"/>
            </a:rPr>
            <a:t>How valuable are published reports by investment advisors?</a:t>
          </a:r>
          <a:endParaRPr lang="en-US" dirty="0"/>
        </a:p>
      </dgm:t>
    </dgm:pt>
    <dgm:pt modelId="{A227E66B-4312-4074-95C8-938DE96A0AFE}" type="parTrans" cxnId="{972EC333-2092-49CB-8F23-1B443E44A879}">
      <dgm:prSet/>
      <dgm:spPr/>
      <dgm:t>
        <a:bodyPr/>
        <a:lstStyle/>
        <a:p>
          <a:endParaRPr lang="en-US"/>
        </a:p>
      </dgm:t>
    </dgm:pt>
    <dgm:pt modelId="{17A7612B-5284-4252-8817-88FB5AC5FDE2}" type="sibTrans" cxnId="{972EC333-2092-49CB-8F23-1B443E44A879}">
      <dgm:prSet/>
      <dgm:spPr/>
      <dgm:t>
        <a:bodyPr/>
        <a:lstStyle/>
        <a:p>
          <a:endParaRPr lang="en-US"/>
        </a:p>
      </dgm:t>
    </dgm:pt>
    <dgm:pt modelId="{0988B7E4-FE94-4000-B5BB-26C180D6B4C5}">
      <dgm:prSet phldrT="[Text]"/>
      <dgm:spPr/>
      <dgm:t>
        <a:bodyPr/>
        <a:lstStyle/>
        <a:p>
          <a:r>
            <a:rPr lang="en-US" altLang="zh-HK" dirty="0">
              <a:ea typeface="ヒラギノ角ゴ Pro W3" pitchFamily="-84" charset="-128"/>
            </a:rPr>
            <a:t>Do stock prices always rise when there is good news?</a:t>
          </a:r>
          <a:endParaRPr lang="en-US" dirty="0"/>
        </a:p>
      </dgm:t>
    </dgm:pt>
    <dgm:pt modelId="{BBE04999-52C6-40AD-A97E-CFFAD7E24AD1}" type="parTrans" cxnId="{1C75A142-B785-4175-9F7E-7FBD24412976}">
      <dgm:prSet/>
      <dgm:spPr/>
      <dgm:t>
        <a:bodyPr/>
        <a:lstStyle/>
        <a:p>
          <a:endParaRPr lang="en-US"/>
        </a:p>
      </dgm:t>
    </dgm:pt>
    <dgm:pt modelId="{E149F53D-4E00-4C71-A52F-368E8A7458C1}" type="sibTrans" cxnId="{1C75A142-B785-4175-9F7E-7FBD24412976}">
      <dgm:prSet/>
      <dgm:spPr/>
      <dgm:t>
        <a:bodyPr/>
        <a:lstStyle/>
        <a:p>
          <a:endParaRPr lang="en-US"/>
        </a:p>
      </dgm:t>
    </dgm:pt>
    <dgm:pt modelId="{22D841B3-A337-4FF1-B6F7-93E9C339AA75}">
      <dgm:prSet phldrT="[Text]"/>
      <dgm:spPr/>
      <dgm:t>
        <a:bodyPr/>
        <a:lstStyle/>
        <a:p>
          <a:r>
            <a:rPr lang="en-US" altLang="zh-HK" dirty="0">
              <a:ea typeface="ヒラギノ角ゴ Pro W3" pitchFamily="-84" charset="-128"/>
            </a:rPr>
            <a:t>Efficient Markets prescription for investor</a:t>
          </a:r>
          <a:endParaRPr lang="en-US" dirty="0"/>
        </a:p>
      </dgm:t>
    </dgm:pt>
    <dgm:pt modelId="{5748814E-7EA7-4B50-AF0E-9D14D74C17AC}" type="parTrans" cxnId="{3F027A46-B6EF-4388-B7AA-AB786730984F}">
      <dgm:prSet/>
      <dgm:spPr/>
      <dgm:t>
        <a:bodyPr/>
        <a:lstStyle/>
        <a:p>
          <a:endParaRPr lang="en-US"/>
        </a:p>
      </dgm:t>
    </dgm:pt>
    <dgm:pt modelId="{3EB94649-466F-4998-A6B5-BF5F6D65DC74}" type="sibTrans" cxnId="{3F027A46-B6EF-4388-B7AA-AB786730984F}">
      <dgm:prSet/>
      <dgm:spPr/>
      <dgm:t>
        <a:bodyPr/>
        <a:lstStyle/>
        <a:p>
          <a:endParaRPr lang="en-US"/>
        </a:p>
      </dgm:t>
    </dgm:pt>
    <dgm:pt modelId="{9E3EBC63-2161-410D-919C-299547EC72CC}">
      <dgm:prSet/>
      <dgm:spPr/>
      <dgm:t>
        <a:bodyPr/>
        <a:lstStyle/>
        <a:p>
          <a:r>
            <a:rPr lang="en-US" altLang="zh-HK" dirty="0">
              <a:ea typeface="ヒラギノ角ゴ Pro W3" pitchFamily="-84" charset="-128"/>
            </a:rPr>
            <a:t>Should you be skeptical of hot tips?</a:t>
          </a:r>
          <a:endParaRPr lang="en-US" dirty="0"/>
        </a:p>
      </dgm:t>
    </dgm:pt>
    <dgm:pt modelId="{6E34BCFC-B948-4FB4-963A-6CE94CE861A9}" type="sibTrans" cxnId="{2DBB62E6-A627-48E8-B26D-E1E1B3ECA85D}">
      <dgm:prSet/>
      <dgm:spPr/>
      <dgm:t>
        <a:bodyPr/>
        <a:lstStyle/>
        <a:p>
          <a:endParaRPr lang="en-US"/>
        </a:p>
      </dgm:t>
    </dgm:pt>
    <dgm:pt modelId="{6CFDCFCA-070C-4CE1-80CB-45FD2A06A0C1}" type="parTrans" cxnId="{2DBB62E6-A627-48E8-B26D-E1E1B3ECA85D}">
      <dgm:prSet/>
      <dgm:spPr/>
      <dgm:t>
        <a:bodyPr/>
        <a:lstStyle/>
        <a:p>
          <a:endParaRPr lang="en-US"/>
        </a:p>
      </dgm:t>
    </dgm:pt>
    <dgm:pt modelId="{F9DE840C-F376-4929-9279-C463C60B6484}" type="pres">
      <dgm:prSet presAssocID="{FBC378B5-29D4-45DB-88C9-461DD62C340D}" presName="linear" presStyleCnt="0">
        <dgm:presLayoutVars>
          <dgm:dir/>
          <dgm:animLvl val="lvl"/>
          <dgm:resizeHandles val="exact"/>
        </dgm:presLayoutVars>
      </dgm:prSet>
      <dgm:spPr/>
    </dgm:pt>
    <dgm:pt modelId="{5DF5FD6C-AB9A-486F-A905-D8BC97490A89}" type="pres">
      <dgm:prSet presAssocID="{EC4163D6-606A-440D-83A6-A614DCBA37BA}" presName="parentLin" presStyleCnt="0"/>
      <dgm:spPr/>
    </dgm:pt>
    <dgm:pt modelId="{A71A296A-D48B-4FC5-A7E3-EEFAB509F26E}" type="pres">
      <dgm:prSet presAssocID="{EC4163D6-606A-440D-83A6-A614DCBA37BA}" presName="parentLeftMargin" presStyleLbl="node1" presStyleIdx="0" presStyleCnt="4"/>
      <dgm:spPr/>
    </dgm:pt>
    <dgm:pt modelId="{3212CEB5-3391-4377-B56A-A4271B167DC1}" type="pres">
      <dgm:prSet presAssocID="{EC4163D6-606A-440D-83A6-A614DCBA37BA}" presName="parentText" presStyleLbl="node1" presStyleIdx="0" presStyleCnt="4">
        <dgm:presLayoutVars>
          <dgm:chMax val="0"/>
          <dgm:bulletEnabled val="1"/>
        </dgm:presLayoutVars>
      </dgm:prSet>
      <dgm:spPr/>
    </dgm:pt>
    <dgm:pt modelId="{B1D5701E-077E-4DAF-9F6C-19DAEE7BF68E}" type="pres">
      <dgm:prSet presAssocID="{EC4163D6-606A-440D-83A6-A614DCBA37BA}" presName="negativeSpace" presStyleCnt="0"/>
      <dgm:spPr/>
    </dgm:pt>
    <dgm:pt modelId="{E36752BF-E04E-42DD-9C57-3B44660D1D63}" type="pres">
      <dgm:prSet presAssocID="{EC4163D6-606A-440D-83A6-A614DCBA37BA}" presName="childText" presStyleLbl="conFgAcc1" presStyleIdx="0" presStyleCnt="4">
        <dgm:presLayoutVars>
          <dgm:bulletEnabled val="1"/>
        </dgm:presLayoutVars>
      </dgm:prSet>
      <dgm:spPr/>
    </dgm:pt>
    <dgm:pt modelId="{4A09AA38-4DD7-4A83-A69C-9A196A84B2B6}" type="pres">
      <dgm:prSet presAssocID="{17A7612B-5284-4252-8817-88FB5AC5FDE2}" presName="spaceBetweenRectangles" presStyleCnt="0"/>
      <dgm:spPr/>
    </dgm:pt>
    <dgm:pt modelId="{0B1773E5-4F1A-42C7-94FB-18A16DFE4B55}" type="pres">
      <dgm:prSet presAssocID="{9E3EBC63-2161-410D-919C-299547EC72CC}" presName="parentLin" presStyleCnt="0"/>
      <dgm:spPr/>
    </dgm:pt>
    <dgm:pt modelId="{ED6F43B5-AB41-4B3E-8771-97799ACEFEA4}" type="pres">
      <dgm:prSet presAssocID="{9E3EBC63-2161-410D-919C-299547EC72CC}" presName="parentLeftMargin" presStyleLbl="node1" presStyleIdx="0" presStyleCnt="4"/>
      <dgm:spPr/>
    </dgm:pt>
    <dgm:pt modelId="{A4B10788-5BDD-4C57-98CC-10F5C990AF20}" type="pres">
      <dgm:prSet presAssocID="{9E3EBC63-2161-410D-919C-299547EC72CC}" presName="parentText" presStyleLbl="node1" presStyleIdx="1" presStyleCnt="4">
        <dgm:presLayoutVars>
          <dgm:chMax val="0"/>
          <dgm:bulletEnabled val="1"/>
        </dgm:presLayoutVars>
      </dgm:prSet>
      <dgm:spPr/>
    </dgm:pt>
    <dgm:pt modelId="{9C6CEEB8-FF49-4FA5-A193-26E0BFAF6133}" type="pres">
      <dgm:prSet presAssocID="{9E3EBC63-2161-410D-919C-299547EC72CC}" presName="negativeSpace" presStyleCnt="0"/>
      <dgm:spPr/>
    </dgm:pt>
    <dgm:pt modelId="{8CE6B678-7E32-43EC-A7D4-923663885E1F}" type="pres">
      <dgm:prSet presAssocID="{9E3EBC63-2161-410D-919C-299547EC72CC}" presName="childText" presStyleLbl="conFgAcc1" presStyleIdx="1" presStyleCnt="4">
        <dgm:presLayoutVars>
          <dgm:bulletEnabled val="1"/>
        </dgm:presLayoutVars>
      </dgm:prSet>
      <dgm:spPr/>
    </dgm:pt>
    <dgm:pt modelId="{836CDFE2-0271-4BFE-B931-F0D9A892F2E7}" type="pres">
      <dgm:prSet presAssocID="{6E34BCFC-B948-4FB4-963A-6CE94CE861A9}" presName="spaceBetweenRectangles" presStyleCnt="0"/>
      <dgm:spPr/>
    </dgm:pt>
    <dgm:pt modelId="{BBC9B450-450C-49B1-94C6-631D215341DD}" type="pres">
      <dgm:prSet presAssocID="{0988B7E4-FE94-4000-B5BB-26C180D6B4C5}" presName="parentLin" presStyleCnt="0"/>
      <dgm:spPr/>
    </dgm:pt>
    <dgm:pt modelId="{6164D8C2-A887-4049-B4E8-6740BA3D396C}" type="pres">
      <dgm:prSet presAssocID="{0988B7E4-FE94-4000-B5BB-26C180D6B4C5}" presName="parentLeftMargin" presStyleLbl="node1" presStyleIdx="1" presStyleCnt="4"/>
      <dgm:spPr/>
    </dgm:pt>
    <dgm:pt modelId="{BC37A2B8-9D5D-45AB-A428-08D3090A85B9}" type="pres">
      <dgm:prSet presAssocID="{0988B7E4-FE94-4000-B5BB-26C180D6B4C5}" presName="parentText" presStyleLbl="node1" presStyleIdx="2" presStyleCnt="4">
        <dgm:presLayoutVars>
          <dgm:chMax val="0"/>
          <dgm:bulletEnabled val="1"/>
        </dgm:presLayoutVars>
      </dgm:prSet>
      <dgm:spPr/>
    </dgm:pt>
    <dgm:pt modelId="{455EE3A3-E3F7-4C89-8165-DE4A11317301}" type="pres">
      <dgm:prSet presAssocID="{0988B7E4-FE94-4000-B5BB-26C180D6B4C5}" presName="negativeSpace" presStyleCnt="0"/>
      <dgm:spPr/>
    </dgm:pt>
    <dgm:pt modelId="{EC4F1FB4-E634-44E9-AFDF-FF78563896E8}" type="pres">
      <dgm:prSet presAssocID="{0988B7E4-FE94-4000-B5BB-26C180D6B4C5}" presName="childText" presStyleLbl="conFgAcc1" presStyleIdx="2" presStyleCnt="4">
        <dgm:presLayoutVars>
          <dgm:bulletEnabled val="1"/>
        </dgm:presLayoutVars>
      </dgm:prSet>
      <dgm:spPr/>
    </dgm:pt>
    <dgm:pt modelId="{D095BCA7-A45E-49D1-94A9-770896DAA261}" type="pres">
      <dgm:prSet presAssocID="{E149F53D-4E00-4C71-A52F-368E8A7458C1}" presName="spaceBetweenRectangles" presStyleCnt="0"/>
      <dgm:spPr/>
    </dgm:pt>
    <dgm:pt modelId="{E1D696DC-7658-48C0-B265-CCF2A7F8F5CA}" type="pres">
      <dgm:prSet presAssocID="{22D841B3-A337-4FF1-B6F7-93E9C339AA75}" presName="parentLin" presStyleCnt="0"/>
      <dgm:spPr/>
    </dgm:pt>
    <dgm:pt modelId="{35256B1B-964C-48D0-8C26-0AB6AFC347BF}" type="pres">
      <dgm:prSet presAssocID="{22D841B3-A337-4FF1-B6F7-93E9C339AA75}" presName="parentLeftMargin" presStyleLbl="node1" presStyleIdx="2" presStyleCnt="4"/>
      <dgm:spPr/>
    </dgm:pt>
    <dgm:pt modelId="{94B599AC-4457-46F6-88B5-2BAC225A16C4}" type="pres">
      <dgm:prSet presAssocID="{22D841B3-A337-4FF1-B6F7-93E9C339AA75}" presName="parentText" presStyleLbl="node1" presStyleIdx="3" presStyleCnt="4">
        <dgm:presLayoutVars>
          <dgm:chMax val="0"/>
          <dgm:bulletEnabled val="1"/>
        </dgm:presLayoutVars>
      </dgm:prSet>
      <dgm:spPr/>
    </dgm:pt>
    <dgm:pt modelId="{8B00C013-0C5C-457C-9CDF-27B744509526}" type="pres">
      <dgm:prSet presAssocID="{22D841B3-A337-4FF1-B6F7-93E9C339AA75}" presName="negativeSpace" presStyleCnt="0"/>
      <dgm:spPr/>
    </dgm:pt>
    <dgm:pt modelId="{56A71D52-C194-4767-A7FC-E689266C20D0}" type="pres">
      <dgm:prSet presAssocID="{22D841B3-A337-4FF1-B6F7-93E9C339AA75}" presName="childText" presStyleLbl="conFgAcc1" presStyleIdx="3" presStyleCnt="4">
        <dgm:presLayoutVars>
          <dgm:bulletEnabled val="1"/>
        </dgm:presLayoutVars>
      </dgm:prSet>
      <dgm:spPr/>
    </dgm:pt>
  </dgm:ptLst>
  <dgm:cxnLst>
    <dgm:cxn modelId="{63C92305-DBA7-4F6F-86B2-F7BEE9AC22D2}" type="presOf" srcId="{22D841B3-A337-4FF1-B6F7-93E9C339AA75}" destId="{35256B1B-964C-48D0-8C26-0AB6AFC347BF}" srcOrd="0" destOrd="0" presId="urn:microsoft.com/office/officeart/2005/8/layout/list1"/>
    <dgm:cxn modelId="{02348E0D-652C-4FFB-BB93-8398DB369BB3}" type="presOf" srcId="{22D841B3-A337-4FF1-B6F7-93E9C339AA75}" destId="{94B599AC-4457-46F6-88B5-2BAC225A16C4}" srcOrd="1" destOrd="0" presId="urn:microsoft.com/office/officeart/2005/8/layout/list1"/>
    <dgm:cxn modelId="{B9A6642C-FA59-4E4B-A8AB-673FA01DB07A}" type="presOf" srcId="{0988B7E4-FE94-4000-B5BB-26C180D6B4C5}" destId="{BC37A2B8-9D5D-45AB-A428-08D3090A85B9}" srcOrd="1" destOrd="0" presId="urn:microsoft.com/office/officeart/2005/8/layout/list1"/>
    <dgm:cxn modelId="{972EC333-2092-49CB-8F23-1B443E44A879}" srcId="{FBC378B5-29D4-45DB-88C9-461DD62C340D}" destId="{EC4163D6-606A-440D-83A6-A614DCBA37BA}" srcOrd="0" destOrd="0" parTransId="{A227E66B-4312-4074-95C8-938DE96A0AFE}" sibTransId="{17A7612B-5284-4252-8817-88FB5AC5FDE2}"/>
    <dgm:cxn modelId="{C9A23E35-A1B4-47AA-804D-B8F2F3114F78}" type="presOf" srcId="{EC4163D6-606A-440D-83A6-A614DCBA37BA}" destId="{A71A296A-D48B-4FC5-A7E3-EEFAB509F26E}" srcOrd="0" destOrd="0" presId="urn:microsoft.com/office/officeart/2005/8/layout/list1"/>
    <dgm:cxn modelId="{1C75A142-B785-4175-9F7E-7FBD24412976}" srcId="{FBC378B5-29D4-45DB-88C9-461DD62C340D}" destId="{0988B7E4-FE94-4000-B5BB-26C180D6B4C5}" srcOrd="2" destOrd="0" parTransId="{BBE04999-52C6-40AD-A97E-CFFAD7E24AD1}" sibTransId="{E149F53D-4E00-4C71-A52F-368E8A7458C1}"/>
    <dgm:cxn modelId="{3F027A46-B6EF-4388-B7AA-AB786730984F}" srcId="{FBC378B5-29D4-45DB-88C9-461DD62C340D}" destId="{22D841B3-A337-4FF1-B6F7-93E9C339AA75}" srcOrd="3" destOrd="0" parTransId="{5748814E-7EA7-4B50-AF0E-9D14D74C17AC}" sibTransId="{3EB94649-466F-4998-A6B5-BF5F6D65DC74}"/>
    <dgm:cxn modelId="{B049DF69-DA14-4DF6-8FAB-FC6F392C54F1}" type="presOf" srcId="{0988B7E4-FE94-4000-B5BB-26C180D6B4C5}" destId="{6164D8C2-A887-4049-B4E8-6740BA3D396C}" srcOrd="0" destOrd="0" presId="urn:microsoft.com/office/officeart/2005/8/layout/list1"/>
    <dgm:cxn modelId="{00E5F0A7-D1C1-49E9-B00F-798F37EA1510}" type="presOf" srcId="{9E3EBC63-2161-410D-919C-299547EC72CC}" destId="{ED6F43B5-AB41-4B3E-8771-97799ACEFEA4}" srcOrd="0" destOrd="0" presId="urn:microsoft.com/office/officeart/2005/8/layout/list1"/>
    <dgm:cxn modelId="{F8B6D0BC-8204-47DF-A0F4-9E5698BA8DBA}" type="presOf" srcId="{EC4163D6-606A-440D-83A6-A614DCBA37BA}" destId="{3212CEB5-3391-4377-B56A-A4271B167DC1}" srcOrd="1" destOrd="0" presId="urn:microsoft.com/office/officeart/2005/8/layout/list1"/>
    <dgm:cxn modelId="{6D26C5CB-4FCD-49A5-A89C-FA4C821DF490}" type="presOf" srcId="{FBC378B5-29D4-45DB-88C9-461DD62C340D}" destId="{F9DE840C-F376-4929-9279-C463C60B6484}" srcOrd="0" destOrd="0" presId="urn:microsoft.com/office/officeart/2005/8/layout/list1"/>
    <dgm:cxn modelId="{2DBB62E6-A627-48E8-B26D-E1E1B3ECA85D}" srcId="{FBC378B5-29D4-45DB-88C9-461DD62C340D}" destId="{9E3EBC63-2161-410D-919C-299547EC72CC}" srcOrd="1" destOrd="0" parTransId="{6CFDCFCA-070C-4CE1-80CB-45FD2A06A0C1}" sibTransId="{6E34BCFC-B948-4FB4-963A-6CE94CE861A9}"/>
    <dgm:cxn modelId="{E19327EC-1630-4D39-8DEB-A4DEB2F8CACB}" type="presOf" srcId="{9E3EBC63-2161-410D-919C-299547EC72CC}" destId="{A4B10788-5BDD-4C57-98CC-10F5C990AF20}" srcOrd="1" destOrd="0" presId="urn:microsoft.com/office/officeart/2005/8/layout/list1"/>
    <dgm:cxn modelId="{7019DAA7-CBBF-4C7B-9152-843B6D9614EC}" type="presParOf" srcId="{F9DE840C-F376-4929-9279-C463C60B6484}" destId="{5DF5FD6C-AB9A-486F-A905-D8BC97490A89}" srcOrd="0" destOrd="0" presId="urn:microsoft.com/office/officeart/2005/8/layout/list1"/>
    <dgm:cxn modelId="{9DDA60F2-D926-442E-9303-4CB68C458510}" type="presParOf" srcId="{5DF5FD6C-AB9A-486F-A905-D8BC97490A89}" destId="{A71A296A-D48B-4FC5-A7E3-EEFAB509F26E}" srcOrd="0" destOrd="0" presId="urn:microsoft.com/office/officeart/2005/8/layout/list1"/>
    <dgm:cxn modelId="{86754AD8-60D1-498E-8B89-38312624E51F}" type="presParOf" srcId="{5DF5FD6C-AB9A-486F-A905-D8BC97490A89}" destId="{3212CEB5-3391-4377-B56A-A4271B167DC1}" srcOrd="1" destOrd="0" presId="urn:microsoft.com/office/officeart/2005/8/layout/list1"/>
    <dgm:cxn modelId="{71D358D3-223D-42BE-8354-B4027C439AB4}" type="presParOf" srcId="{F9DE840C-F376-4929-9279-C463C60B6484}" destId="{B1D5701E-077E-4DAF-9F6C-19DAEE7BF68E}" srcOrd="1" destOrd="0" presId="urn:microsoft.com/office/officeart/2005/8/layout/list1"/>
    <dgm:cxn modelId="{40C6A1AA-FD61-46CA-B0B8-CA4A810A8FB5}" type="presParOf" srcId="{F9DE840C-F376-4929-9279-C463C60B6484}" destId="{E36752BF-E04E-42DD-9C57-3B44660D1D63}" srcOrd="2" destOrd="0" presId="urn:microsoft.com/office/officeart/2005/8/layout/list1"/>
    <dgm:cxn modelId="{F734AA7F-A7E3-4077-9C89-45B0A6D7FD33}" type="presParOf" srcId="{F9DE840C-F376-4929-9279-C463C60B6484}" destId="{4A09AA38-4DD7-4A83-A69C-9A196A84B2B6}" srcOrd="3" destOrd="0" presId="urn:microsoft.com/office/officeart/2005/8/layout/list1"/>
    <dgm:cxn modelId="{02A68E5C-B741-479B-9F17-558DFCB56E43}" type="presParOf" srcId="{F9DE840C-F376-4929-9279-C463C60B6484}" destId="{0B1773E5-4F1A-42C7-94FB-18A16DFE4B55}" srcOrd="4" destOrd="0" presId="urn:microsoft.com/office/officeart/2005/8/layout/list1"/>
    <dgm:cxn modelId="{CB1DEA68-3398-41DA-8E8E-3E2E812A84C2}" type="presParOf" srcId="{0B1773E5-4F1A-42C7-94FB-18A16DFE4B55}" destId="{ED6F43B5-AB41-4B3E-8771-97799ACEFEA4}" srcOrd="0" destOrd="0" presId="urn:microsoft.com/office/officeart/2005/8/layout/list1"/>
    <dgm:cxn modelId="{11ED9F97-80F1-476C-AE74-DBBE3A2DE655}" type="presParOf" srcId="{0B1773E5-4F1A-42C7-94FB-18A16DFE4B55}" destId="{A4B10788-5BDD-4C57-98CC-10F5C990AF20}" srcOrd="1" destOrd="0" presId="urn:microsoft.com/office/officeart/2005/8/layout/list1"/>
    <dgm:cxn modelId="{0B06FBD3-3AEE-4C74-B2E8-420B35F5D484}" type="presParOf" srcId="{F9DE840C-F376-4929-9279-C463C60B6484}" destId="{9C6CEEB8-FF49-4FA5-A193-26E0BFAF6133}" srcOrd="5" destOrd="0" presId="urn:microsoft.com/office/officeart/2005/8/layout/list1"/>
    <dgm:cxn modelId="{8BBE3E24-E973-40B4-A946-62172A26E47A}" type="presParOf" srcId="{F9DE840C-F376-4929-9279-C463C60B6484}" destId="{8CE6B678-7E32-43EC-A7D4-923663885E1F}" srcOrd="6" destOrd="0" presId="urn:microsoft.com/office/officeart/2005/8/layout/list1"/>
    <dgm:cxn modelId="{4FD7C2AB-02E4-44EA-A9EE-BC99E26A9FE3}" type="presParOf" srcId="{F9DE840C-F376-4929-9279-C463C60B6484}" destId="{836CDFE2-0271-4BFE-B931-F0D9A892F2E7}" srcOrd="7" destOrd="0" presId="urn:microsoft.com/office/officeart/2005/8/layout/list1"/>
    <dgm:cxn modelId="{4404400A-3971-4A0A-B60D-93114B8706A9}" type="presParOf" srcId="{F9DE840C-F376-4929-9279-C463C60B6484}" destId="{BBC9B450-450C-49B1-94C6-631D215341DD}" srcOrd="8" destOrd="0" presId="urn:microsoft.com/office/officeart/2005/8/layout/list1"/>
    <dgm:cxn modelId="{BCA2C955-190C-4649-A82D-319091560F9B}" type="presParOf" srcId="{BBC9B450-450C-49B1-94C6-631D215341DD}" destId="{6164D8C2-A887-4049-B4E8-6740BA3D396C}" srcOrd="0" destOrd="0" presId="urn:microsoft.com/office/officeart/2005/8/layout/list1"/>
    <dgm:cxn modelId="{C38DC8CC-3714-4E80-B545-9F2C8285C2B5}" type="presParOf" srcId="{BBC9B450-450C-49B1-94C6-631D215341DD}" destId="{BC37A2B8-9D5D-45AB-A428-08D3090A85B9}" srcOrd="1" destOrd="0" presId="urn:microsoft.com/office/officeart/2005/8/layout/list1"/>
    <dgm:cxn modelId="{171EFBF5-E625-4669-9305-97B2A016DD39}" type="presParOf" srcId="{F9DE840C-F376-4929-9279-C463C60B6484}" destId="{455EE3A3-E3F7-4C89-8165-DE4A11317301}" srcOrd="9" destOrd="0" presId="urn:microsoft.com/office/officeart/2005/8/layout/list1"/>
    <dgm:cxn modelId="{08FE5547-F532-4A64-94C1-E7F709971A2D}" type="presParOf" srcId="{F9DE840C-F376-4929-9279-C463C60B6484}" destId="{EC4F1FB4-E634-44E9-AFDF-FF78563896E8}" srcOrd="10" destOrd="0" presId="urn:microsoft.com/office/officeart/2005/8/layout/list1"/>
    <dgm:cxn modelId="{19EF5D6F-5CD3-4C69-A66B-00DF458F6D3D}" type="presParOf" srcId="{F9DE840C-F376-4929-9279-C463C60B6484}" destId="{D095BCA7-A45E-49D1-94A9-770896DAA261}" srcOrd="11" destOrd="0" presId="urn:microsoft.com/office/officeart/2005/8/layout/list1"/>
    <dgm:cxn modelId="{1303D969-D46E-4B5D-9908-2791EFCAFC70}" type="presParOf" srcId="{F9DE840C-F376-4929-9279-C463C60B6484}" destId="{E1D696DC-7658-48C0-B265-CCF2A7F8F5CA}" srcOrd="12" destOrd="0" presId="urn:microsoft.com/office/officeart/2005/8/layout/list1"/>
    <dgm:cxn modelId="{4B091894-836B-4DD1-9D3C-44025CE9D7B4}" type="presParOf" srcId="{E1D696DC-7658-48C0-B265-CCF2A7F8F5CA}" destId="{35256B1B-964C-48D0-8C26-0AB6AFC347BF}" srcOrd="0" destOrd="0" presId="urn:microsoft.com/office/officeart/2005/8/layout/list1"/>
    <dgm:cxn modelId="{C2579437-AB8B-49CE-810C-994DC44B02F8}" type="presParOf" srcId="{E1D696DC-7658-48C0-B265-CCF2A7F8F5CA}" destId="{94B599AC-4457-46F6-88B5-2BAC225A16C4}" srcOrd="1" destOrd="0" presId="urn:microsoft.com/office/officeart/2005/8/layout/list1"/>
    <dgm:cxn modelId="{C306E3CA-EEA1-4A2F-A712-5511D968208F}" type="presParOf" srcId="{F9DE840C-F376-4929-9279-C463C60B6484}" destId="{8B00C013-0C5C-457C-9CDF-27B744509526}" srcOrd="13" destOrd="0" presId="urn:microsoft.com/office/officeart/2005/8/layout/list1"/>
    <dgm:cxn modelId="{5A5F340D-2304-4522-AC56-C35DF19093A4}" type="presParOf" srcId="{F9DE840C-F376-4929-9279-C463C60B6484}" destId="{56A71D52-C194-4767-A7FC-E689266C20D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8E69E-8F57-419C-906D-E53677ACCF0F}">
      <dsp:nvSpPr>
        <dsp:cNvPr id="0" name=""/>
        <dsp:cNvSpPr/>
      </dsp:nvSpPr>
      <dsp:spPr>
        <a:xfrm>
          <a:off x="4350011" y="1863806"/>
          <a:ext cx="572993" cy="2841545"/>
        </a:xfrm>
        <a:custGeom>
          <a:avLst/>
          <a:gdLst/>
          <a:ahLst/>
          <a:cxnLst/>
          <a:rect l="0" t="0" r="0" b="0"/>
          <a:pathLst>
            <a:path>
              <a:moveTo>
                <a:pt x="0" y="0"/>
              </a:moveTo>
              <a:lnTo>
                <a:pt x="0" y="2841545"/>
              </a:lnTo>
              <a:lnTo>
                <a:pt x="572993" y="284154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E336-93A8-40B3-8417-857BAF094448}">
      <dsp:nvSpPr>
        <dsp:cNvPr id="0" name=""/>
        <dsp:cNvSpPr/>
      </dsp:nvSpPr>
      <dsp:spPr>
        <a:xfrm>
          <a:off x="4350011" y="1863806"/>
          <a:ext cx="572993" cy="1747492"/>
        </a:xfrm>
        <a:custGeom>
          <a:avLst/>
          <a:gdLst/>
          <a:ahLst/>
          <a:cxnLst/>
          <a:rect l="0" t="0" r="0" b="0"/>
          <a:pathLst>
            <a:path>
              <a:moveTo>
                <a:pt x="0" y="0"/>
              </a:moveTo>
              <a:lnTo>
                <a:pt x="0" y="1747492"/>
              </a:lnTo>
              <a:lnTo>
                <a:pt x="572993" y="174749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BF8BD-0CB8-4BC1-AC97-84554451CCDF}">
      <dsp:nvSpPr>
        <dsp:cNvPr id="0" name=""/>
        <dsp:cNvSpPr/>
      </dsp:nvSpPr>
      <dsp:spPr>
        <a:xfrm>
          <a:off x="4350011" y="1863806"/>
          <a:ext cx="572993" cy="661595"/>
        </a:xfrm>
        <a:custGeom>
          <a:avLst/>
          <a:gdLst/>
          <a:ahLst/>
          <a:cxnLst/>
          <a:rect l="0" t="0" r="0" b="0"/>
          <a:pathLst>
            <a:path>
              <a:moveTo>
                <a:pt x="0" y="0"/>
              </a:moveTo>
              <a:lnTo>
                <a:pt x="0" y="661595"/>
              </a:lnTo>
              <a:lnTo>
                <a:pt x="572993" y="661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367E92-86C4-4800-890D-E420390834F5}">
      <dsp:nvSpPr>
        <dsp:cNvPr id="0" name=""/>
        <dsp:cNvSpPr/>
      </dsp:nvSpPr>
      <dsp:spPr>
        <a:xfrm>
          <a:off x="3896399" y="949778"/>
          <a:ext cx="1981593" cy="270346"/>
        </a:xfrm>
        <a:custGeom>
          <a:avLst/>
          <a:gdLst/>
          <a:ahLst/>
          <a:cxnLst/>
          <a:rect l="0" t="0" r="0" b="0"/>
          <a:pathLst>
            <a:path>
              <a:moveTo>
                <a:pt x="0" y="0"/>
              </a:moveTo>
              <a:lnTo>
                <a:pt x="0" y="135173"/>
              </a:lnTo>
              <a:lnTo>
                <a:pt x="1981593" y="135173"/>
              </a:lnTo>
              <a:lnTo>
                <a:pt x="1981593"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82673-0E19-4F1C-8107-E91815F265D3}">
      <dsp:nvSpPr>
        <dsp:cNvPr id="0" name=""/>
        <dsp:cNvSpPr/>
      </dsp:nvSpPr>
      <dsp:spPr>
        <a:xfrm>
          <a:off x="374113" y="1863806"/>
          <a:ext cx="553926" cy="2976853"/>
        </a:xfrm>
        <a:custGeom>
          <a:avLst/>
          <a:gdLst/>
          <a:ahLst/>
          <a:cxnLst/>
          <a:rect l="0" t="0" r="0" b="0"/>
          <a:pathLst>
            <a:path>
              <a:moveTo>
                <a:pt x="0" y="0"/>
              </a:moveTo>
              <a:lnTo>
                <a:pt x="0" y="2976853"/>
              </a:lnTo>
              <a:lnTo>
                <a:pt x="553926" y="2976853"/>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34D43-8AFE-4899-8968-6B6FFF0F865E}">
      <dsp:nvSpPr>
        <dsp:cNvPr id="0" name=""/>
        <dsp:cNvSpPr/>
      </dsp:nvSpPr>
      <dsp:spPr>
        <a:xfrm>
          <a:off x="374113" y="1863806"/>
          <a:ext cx="553926" cy="2162689"/>
        </a:xfrm>
        <a:custGeom>
          <a:avLst/>
          <a:gdLst/>
          <a:ahLst/>
          <a:cxnLst/>
          <a:rect l="0" t="0" r="0" b="0"/>
          <a:pathLst>
            <a:path>
              <a:moveTo>
                <a:pt x="0" y="0"/>
              </a:moveTo>
              <a:lnTo>
                <a:pt x="0" y="2162689"/>
              </a:lnTo>
              <a:lnTo>
                <a:pt x="553926" y="216268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73D6F-BEA7-41D9-8C05-899A4CE0C46F}">
      <dsp:nvSpPr>
        <dsp:cNvPr id="0" name=""/>
        <dsp:cNvSpPr/>
      </dsp:nvSpPr>
      <dsp:spPr>
        <a:xfrm>
          <a:off x="374113" y="1863806"/>
          <a:ext cx="553926" cy="1348525"/>
        </a:xfrm>
        <a:custGeom>
          <a:avLst/>
          <a:gdLst/>
          <a:ahLst/>
          <a:cxnLst/>
          <a:rect l="0" t="0" r="0" b="0"/>
          <a:pathLst>
            <a:path>
              <a:moveTo>
                <a:pt x="0" y="0"/>
              </a:moveTo>
              <a:lnTo>
                <a:pt x="0" y="1348525"/>
              </a:lnTo>
              <a:lnTo>
                <a:pt x="553926" y="134852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14A1D3-FFD9-4713-A717-84A4EA0F8F7D}">
      <dsp:nvSpPr>
        <dsp:cNvPr id="0" name=""/>
        <dsp:cNvSpPr/>
      </dsp:nvSpPr>
      <dsp:spPr>
        <a:xfrm>
          <a:off x="374113" y="1863806"/>
          <a:ext cx="553926" cy="538307"/>
        </a:xfrm>
        <a:custGeom>
          <a:avLst/>
          <a:gdLst/>
          <a:ahLst/>
          <a:cxnLst/>
          <a:rect l="0" t="0" r="0" b="0"/>
          <a:pathLst>
            <a:path>
              <a:moveTo>
                <a:pt x="0" y="0"/>
              </a:moveTo>
              <a:lnTo>
                <a:pt x="0" y="538307"/>
              </a:lnTo>
              <a:lnTo>
                <a:pt x="553926" y="53830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6D3122-7921-4829-8E05-711DFD0E20AF}">
      <dsp:nvSpPr>
        <dsp:cNvPr id="0" name=""/>
        <dsp:cNvSpPr/>
      </dsp:nvSpPr>
      <dsp:spPr>
        <a:xfrm>
          <a:off x="1851249" y="949778"/>
          <a:ext cx="2045150" cy="270346"/>
        </a:xfrm>
        <a:custGeom>
          <a:avLst/>
          <a:gdLst/>
          <a:ahLst/>
          <a:cxnLst/>
          <a:rect l="0" t="0" r="0" b="0"/>
          <a:pathLst>
            <a:path>
              <a:moveTo>
                <a:pt x="2045150" y="0"/>
              </a:moveTo>
              <a:lnTo>
                <a:pt x="2045150" y="135173"/>
              </a:lnTo>
              <a:lnTo>
                <a:pt x="0" y="135173"/>
              </a:lnTo>
              <a:lnTo>
                <a:pt x="0"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7B3E25-BA8F-4795-B6D0-6960469CD281}">
      <dsp:nvSpPr>
        <dsp:cNvPr id="0" name=""/>
        <dsp:cNvSpPr/>
      </dsp:nvSpPr>
      <dsp:spPr>
        <a:xfrm>
          <a:off x="1816136" y="306096"/>
          <a:ext cx="4160526"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System Overview (2)</a:t>
          </a:r>
        </a:p>
      </dsp:txBody>
      <dsp:txXfrm>
        <a:off x="1816136" y="306096"/>
        <a:ext cx="4160526" cy="643681"/>
      </dsp:txXfrm>
    </dsp:sp>
    <dsp:sp modelId="{CF7A6C0C-74A2-4697-80F3-459D235103BB}">
      <dsp:nvSpPr>
        <dsp:cNvPr id="0" name=""/>
        <dsp:cNvSpPr/>
      </dsp:nvSpPr>
      <dsp:spPr>
        <a:xfrm>
          <a:off x="4829" y="1220124"/>
          <a:ext cx="3692840"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Markets</a:t>
          </a:r>
        </a:p>
      </dsp:txBody>
      <dsp:txXfrm>
        <a:off x="4829" y="1220124"/>
        <a:ext cx="3692840" cy="643681"/>
      </dsp:txXfrm>
    </dsp:sp>
    <dsp:sp modelId="{E4E3309F-268C-4D71-87B6-8EE7E746AD0B}">
      <dsp:nvSpPr>
        <dsp:cNvPr id="0" name=""/>
        <dsp:cNvSpPr/>
      </dsp:nvSpPr>
      <dsp:spPr>
        <a:xfrm>
          <a:off x="928039" y="2134152"/>
          <a:ext cx="2648080" cy="535922"/>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Bond Market (3,5,12)</a:t>
          </a:r>
        </a:p>
      </dsp:txBody>
      <dsp:txXfrm>
        <a:off x="928039" y="2134152"/>
        <a:ext cx="2648080" cy="535922"/>
      </dsp:txXfrm>
    </dsp:sp>
    <dsp:sp modelId="{43D79A57-7CEC-430B-99B0-71D254D28F0F}">
      <dsp:nvSpPr>
        <dsp:cNvPr id="0" name=""/>
        <dsp:cNvSpPr/>
      </dsp:nvSpPr>
      <dsp:spPr>
        <a:xfrm>
          <a:off x="928039" y="2940421"/>
          <a:ext cx="2678127" cy="543820"/>
        </a:xfrm>
        <a:prstGeom prst="rect">
          <a:avLst/>
        </a:prstGeom>
        <a:solidFill>
          <a:srgbClr val="00CC00"/>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Stock Market (13,6)</a:t>
          </a:r>
        </a:p>
      </dsp:txBody>
      <dsp:txXfrm>
        <a:off x="928039" y="2940421"/>
        <a:ext cx="2678127" cy="543820"/>
      </dsp:txXfrm>
    </dsp:sp>
    <dsp:sp modelId="{CECA9B9B-C008-4D5E-94A2-1C2919922015}">
      <dsp:nvSpPr>
        <dsp:cNvPr id="0" name=""/>
        <dsp:cNvSpPr/>
      </dsp:nvSpPr>
      <dsp:spPr>
        <a:xfrm>
          <a:off x="928039" y="3754588"/>
          <a:ext cx="2685658" cy="54381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Money Market (11)</a:t>
          </a:r>
        </a:p>
      </dsp:txBody>
      <dsp:txXfrm>
        <a:off x="928039" y="3754588"/>
        <a:ext cx="2685658" cy="543814"/>
      </dsp:txXfrm>
    </dsp:sp>
    <dsp:sp modelId="{5157D73C-7E76-4AB9-8416-981C7621888A}">
      <dsp:nvSpPr>
        <dsp:cNvPr id="0" name=""/>
        <dsp:cNvSpPr/>
      </dsp:nvSpPr>
      <dsp:spPr>
        <a:xfrm>
          <a:off x="928039" y="4568749"/>
          <a:ext cx="2678140"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Mortgage Market (14)</a:t>
          </a:r>
        </a:p>
      </dsp:txBody>
      <dsp:txXfrm>
        <a:off x="928039" y="4568749"/>
        <a:ext cx="2678140" cy="543820"/>
      </dsp:txXfrm>
    </dsp:sp>
    <dsp:sp modelId="{AB53A8D1-72AE-4ADD-B21C-1A8119F79543}">
      <dsp:nvSpPr>
        <dsp:cNvPr id="0" name=""/>
        <dsp:cNvSpPr/>
      </dsp:nvSpPr>
      <dsp:spPr>
        <a:xfrm>
          <a:off x="3968015" y="1220124"/>
          <a:ext cx="3819954"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Institutions</a:t>
          </a:r>
        </a:p>
      </dsp:txBody>
      <dsp:txXfrm>
        <a:off x="3968015" y="1220124"/>
        <a:ext cx="3819954" cy="643681"/>
      </dsp:txXfrm>
    </dsp:sp>
    <dsp:sp modelId="{0B2B7975-F0E4-4792-981A-64BB44A9A79B}">
      <dsp:nvSpPr>
        <dsp:cNvPr id="0" name=""/>
        <dsp:cNvSpPr/>
      </dsp:nvSpPr>
      <dsp:spPr>
        <a:xfrm>
          <a:off x="4923004" y="2134152"/>
          <a:ext cx="2673544" cy="78249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Why Exists (7)</a:t>
          </a:r>
        </a:p>
      </dsp:txBody>
      <dsp:txXfrm>
        <a:off x="4923004" y="2134152"/>
        <a:ext cx="2673544" cy="782498"/>
      </dsp:txXfrm>
    </dsp:sp>
    <dsp:sp modelId="{913E3CFF-6DA2-4145-8C16-26E7C7437F90}">
      <dsp:nvSpPr>
        <dsp:cNvPr id="0" name=""/>
        <dsp:cNvSpPr/>
      </dsp:nvSpPr>
      <dsp:spPr>
        <a:xfrm>
          <a:off x="4923004" y="3186996"/>
          <a:ext cx="2673544" cy="84860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Banking Industry (19)</a:t>
          </a:r>
        </a:p>
      </dsp:txBody>
      <dsp:txXfrm>
        <a:off x="4923004" y="3186996"/>
        <a:ext cx="2673544" cy="848604"/>
      </dsp:txXfrm>
    </dsp:sp>
    <dsp:sp modelId="{20E8093F-61AF-4E27-978D-C2B7627C9374}">
      <dsp:nvSpPr>
        <dsp:cNvPr id="0" name=""/>
        <dsp:cNvSpPr/>
      </dsp:nvSpPr>
      <dsp:spPr>
        <a:xfrm>
          <a:off x="4923004" y="4305947"/>
          <a:ext cx="3200166" cy="79880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Mutual Fund Industry(20)</a:t>
          </a:r>
        </a:p>
      </dsp:txBody>
      <dsp:txXfrm>
        <a:off x="4923004" y="4305947"/>
        <a:ext cx="3200166" cy="798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73385-F72F-492C-9D77-4147BDA66351}">
      <dsp:nvSpPr>
        <dsp:cNvPr id="0" name=""/>
        <dsp:cNvSpPr/>
      </dsp:nvSpPr>
      <dsp:spPr>
        <a:xfrm>
          <a:off x="0" y="464019"/>
          <a:ext cx="6096000" cy="781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01DCCA-0945-4FA0-A4CE-8EF9F5742BEF}">
      <dsp:nvSpPr>
        <dsp:cNvPr id="0" name=""/>
        <dsp:cNvSpPr/>
      </dsp:nvSpPr>
      <dsp:spPr>
        <a:xfrm>
          <a:off x="304800" y="6459"/>
          <a:ext cx="4267200" cy="915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altLang="zh-HK" sz="2000" kern="1200" dirty="0">
              <a:ea typeface="ヒラギノ角ゴ Pro W3" pitchFamily="-84" charset="-128"/>
            </a:rPr>
            <a:t>Investment analysts and mutual funds don't beat the market</a:t>
          </a:r>
          <a:endParaRPr lang="en-US" sz="2000" kern="1200" dirty="0"/>
        </a:p>
      </dsp:txBody>
      <dsp:txXfrm>
        <a:off x="349472" y="51131"/>
        <a:ext cx="4177856" cy="825776"/>
      </dsp:txXfrm>
    </dsp:sp>
    <dsp:sp modelId="{29A7534B-4730-40B1-8127-1A33C6E8F01A}">
      <dsp:nvSpPr>
        <dsp:cNvPr id="0" name=""/>
        <dsp:cNvSpPr/>
      </dsp:nvSpPr>
      <dsp:spPr>
        <a:xfrm>
          <a:off x="0" y="1870179"/>
          <a:ext cx="6096000" cy="781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E909A6-5571-424D-AC97-0D7164008DE3}">
      <dsp:nvSpPr>
        <dsp:cNvPr id="0" name=""/>
        <dsp:cNvSpPr/>
      </dsp:nvSpPr>
      <dsp:spPr>
        <a:xfrm>
          <a:off x="304800" y="1412619"/>
          <a:ext cx="4267200" cy="915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altLang="zh-HK" sz="2000" kern="1200" dirty="0">
              <a:ea typeface="ヒラギノ角ゴ Pro W3" pitchFamily="-84" charset="-128"/>
            </a:rPr>
            <a:t>Stock prices reflect publicly available info</a:t>
          </a:r>
          <a:endParaRPr lang="en-US" sz="2000" kern="1200" dirty="0"/>
        </a:p>
      </dsp:txBody>
      <dsp:txXfrm>
        <a:off x="349472" y="1457291"/>
        <a:ext cx="4177856" cy="825776"/>
      </dsp:txXfrm>
    </dsp:sp>
    <dsp:sp modelId="{B10DED0A-2084-4DDB-AD93-B67865524424}">
      <dsp:nvSpPr>
        <dsp:cNvPr id="0" name=""/>
        <dsp:cNvSpPr/>
      </dsp:nvSpPr>
      <dsp:spPr>
        <a:xfrm>
          <a:off x="0" y="3276340"/>
          <a:ext cx="6096000" cy="781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BA1BF5-C29A-4B4B-A9FC-9F06106EA736}">
      <dsp:nvSpPr>
        <dsp:cNvPr id="0" name=""/>
        <dsp:cNvSpPr/>
      </dsp:nvSpPr>
      <dsp:spPr>
        <a:xfrm>
          <a:off x="304800" y="2818780"/>
          <a:ext cx="4267200" cy="915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89000">
            <a:lnSpc>
              <a:spcPct val="90000"/>
            </a:lnSpc>
            <a:spcBef>
              <a:spcPct val="0"/>
            </a:spcBef>
            <a:spcAft>
              <a:spcPct val="35000"/>
            </a:spcAft>
            <a:buNone/>
          </a:pPr>
          <a:r>
            <a:rPr lang="en-US" altLang="zh-HK" sz="2000" kern="1200" dirty="0">
              <a:ea typeface="ヒラギノ角ゴ Pro W3" pitchFamily="-84" charset="-128"/>
            </a:rPr>
            <a:t>Technical analysis does not outperform market</a:t>
          </a:r>
          <a:endParaRPr lang="en-US" sz="2000" kern="1200" dirty="0"/>
        </a:p>
      </dsp:txBody>
      <dsp:txXfrm>
        <a:off x="349472" y="2863452"/>
        <a:ext cx="4177856"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01BD2-95D5-49BC-A68C-37AF2666BACD}">
      <dsp:nvSpPr>
        <dsp:cNvPr id="0" name=""/>
        <dsp:cNvSpPr/>
      </dsp:nvSpPr>
      <dsp:spPr>
        <a:xfrm>
          <a:off x="0" y="252699"/>
          <a:ext cx="6096000"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E5DC13-2014-4E5F-B97C-AA0F56187AEC}">
      <dsp:nvSpPr>
        <dsp:cNvPr id="0" name=""/>
        <dsp:cNvSpPr/>
      </dsp:nvSpPr>
      <dsp:spPr>
        <a:xfrm>
          <a:off x="304800" y="31299"/>
          <a:ext cx="4267200"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altLang="zh-HK" sz="1500" kern="1200" dirty="0">
              <a:ea typeface="ヒラギノ角ゴ Pro W3" pitchFamily="-84" charset="-128"/>
            </a:rPr>
            <a:t>Small-firm effect: small firms have abnormally high returns</a:t>
          </a:r>
          <a:endParaRPr lang="en-US" sz="1500" kern="1200" dirty="0"/>
        </a:p>
      </dsp:txBody>
      <dsp:txXfrm>
        <a:off x="326416" y="52915"/>
        <a:ext cx="4223968" cy="399568"/>
      </dsp:txXfrm>
    </dsp:sp>
    <dsp:sp modelId="{4B955A37-DC11-4403-900E-B0AF9BA79FCE}">
      <dsp:nvSpPr>
        <dsp:cNvPr id="0" name=""/>
        <dsp:cNvSpPr/>
      </dsp:nvSpPr>
      <dsp:spPr>
        <a:xfrm>
          <a:off x="0" y="933100"/>
          <a:ext cx="6096000"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42BA39-A1A7-442C-BEEE-1FC0B9EA7D2D}">
      <dsp:nvSpPr>
        <dsp:cNvPr id="0" name=""/>
        <dsp:cNvSpPr/>
      </dsp:nvSpPr>
      <dsp:spPr>
        <a:xfrm>
          <a:off x="304800" y="711699"/>
          <a:ext cx="4267200"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altLang="zh-HK" sz="1500" kern="1200" dirty="0">
              <a:ea typeface="ヒラギノ角ゴ Pro W3" pitchFamily="-84" charset="-128"/>
            </a:rPr>
            <a:t>January effect: high returns in January</a:t>
          </a:r>
          <a:endParaRPr lang="en-US" sz="1500" kern="1200" dirty="0"/>
        </a:p>
      </dsp:txBody>
      <dsp:txXfrm>
        <a:off x="326416" y="733315"/>
        <a:ext cx="4223968" cy="399568"/>
      </dsp:txXfrm>
    </dsp:sp>
    <dsp:sp modelId="{4E6F79F6-8ECE-4625-87F4-515E902730F4}">
      <dsp:nvSpPr>
        <dsp:cNvPr id="0" name=""/>
        <dsp:cNvSpPr/>
      </dsp:nvSpPr>
      <dsp:spPr>
        <a:xfrm>
          <a:off x="0" y="1613500"/>
          <a:ext cx="6096000"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4451B2-3E23-464C-81BF-71A4C8C1299C}">
      <dsp:nvSpPr>
        <dsp:cNvPr id="0" name=""/>
        <dsp:cNvSpPr/>
      </dsp:nvSpPr>
      <dsp:spPr>
        <a:xfrm>
          <a:off x="304800" y="1392100"/>
          <a:ext cx="4267200"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altLang="zh-HK" sz="1500" kern="1200" dirty="0">
              <a:ea typeface="ヒラギノ角ゴ Pro W3" pitchFamily="-84" charset="-128"/>
            </a:rPr>
            <a:t>Market overreaction</a:t>
          </a:r>
          <a:endParaRPr lang="en-US" sz="1500" kern="1200" dirty="0"/>
        </a:p>
      </dsp:txBody>
      <dsp:txXfrm>
        <a:off x="326416" y="1413716"/>
        <a:ext cx="4223968" cy="399568"/>
      </dsp:txXfrm>
    </dsp:sp>
    <dsp:sp modelId="{D8371BAD-0869-4FAB-94BC-2AD725BA4B5D}">
      <dsp:nvSpPr>
        <dsp:cNvPr id="0" name=""/>
        <dsp:cNvSpPr/>
      </dsp:nvSpPr>
      <dsp:spPr>
        <a:xfrm>
          <a:off x="0" y="2293900"/>
          <a:ext cx="6096000"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EADE0A-04B5-47B8-B9BE-1F5023E88D08}">
      <dsp:nvSpPr>
        <dsp:cNvPr id="0" name=""/>
        <dsp:cNvSpPr/>
      </dsp:nvSpPr>
      <dsp:spPr>
        <a:xfrm>
          <a:off x="304800" y="2072500"/>
          <a:ext cx="4267200"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altLang="zh-HK" sz="1500" kern="1200" dirty="0">
              <a:ea typeface="ヒラギノ角ゴ Pro W3" pitchFamily="-84" charset="-128"/>
            </a:rPr>
            <a:t>Excessive volatility</a:t>
          </a:r>
          <a:endParaRPr lang="en-US" sz="1500" kern="1200" dirty="0"/>
        </a:p>
      </dsp:txBody>
      <dsp:txXfrm>
        <a:off x="326416" y="2094116"/>
        <a:ext cx="4223968" cy="399568"/>
      </dsp:txXfrm>
    </dsp:sp>
    <dsp:sp modelId="{572031FB-92AF-4C3E-88FE-214E9E8E9867}">
      <dsp:nvSpPr>
        <dsp:cNvPr id="0" name=""/>
        <dsp:cNvSpPr/>
      </dsp:nvSpPr>
      <dsp:spPr>
        <a:xfrm>
          <a:off x="0" y="2974300"/>
          <a:ext cx="6096000"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D7F5A4-C603-495A-850E-2CE21C50BCAA}">
      <dsp:nvSpPr>
        <dsp:cNvPr id="0" name=""/>
        <dsp:cNvSpPr/>
      </dsp:nvSpPr>
      <dsp:spPr>
        <a:xfrm>
          <a:off x="304800" y="2752900"/>
          <a:ext cx="4267200"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altLang="zh-HK" sz="1500" kern="1200" dirty="0">
              <a:ea typeface="ヒラギノ角ゴ Pro W3" pitchFamily="-84" charset="-128"/>
            </a:rPr>
            <a:t>Mean reversion</a:t>
          </a:r>
          <a:endParaRPr lang="en-US" sz="1500" kern="1200" dirty="0"/>
        </a:p>
      </dsp:txBody>
      <dsp:txXfrm>
        <a:off x="326416" y="2774516"/>
        <a:ext cx="4223968" cy="399568"/>
      </dsp:txXfrm>
    </dsp:sp>
    <dsp:sp modelId="{BD81BE91-A091-4E14-BDF7-71B9042918C8}">
      <dsp:nvSpPr>
        <dsp:cNvPr id="0" name=""/>
        <dsp:cNvSpPr/>
      </dsp:nvSpPr>
      <dsp:spPr>
        <a:xfrm>
          <a:off x="0" y="3654700"/>
          <a:ext cx="6096000" cy="378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0362C-E972-46D5-99D2-E7911412100D}">
      <dsp:nvSpPr>
        <dsp:cNvPr id="0" name=""/>
        <dsp:cNvSpPr/>
      </dsp:nvSpPr>
      <dsp:spPr>
        <a:xfrm>
          <a:off x="304800" y="3433300"/>
          <a:ext cx="4267200" cy="442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en-US" altLang="zh-HK" sz="1500" kern="1200" dirty="0">
              <a:ea typeface="ヒラギノ角ゴ Pro W3" pitchFamily="-84" charset="-128"/>
            </a:rPr>
            <a:t>New information is not always immediately incorporated into stock prices</a:t>
          </a:r>
          <a:endParaRPr lang="en-US" sz="1500" kern="1200" dirty="0"/>
        </a:p>
      </dsp:txBody>
      <dsp:txXfrm>
        <a:off x="326416" y="3454916"/>
        <a:ext cx="4223968"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752BF-E04E-42DD-9C57-3B44660D1D63}">
      <dsp:nvSpPr>
        <dsp:cNvPr id="0" name=""/>
        <dsp:cNvSpPr/>
      </dsp:nvSpPr>
      <dsp:spPr>
        <a:xfrm>
          <a:off x="0" y="347020"/>
          <a:ext cx="6096000"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12CEB5-3391-4377-B56A-A4271B167DC1}">
      <dsp:nvSpPr>
        <dsp:cNvPr id="0" name=""/>
        <dsp:cNvSpPr/>
      </dsp:nvSpPr>
      <dsp:spPr>
        <a:xfrm>
          <a:off x="304800" y="7539"/>
          <a:ext cx="4267200"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altLang="zh-HK" sz="2300" kern="1200" dirty="0">
              <a:ea typeface="ヒラギノ角ゴ Pro W3" pitchFamily="-84" charset="-128"/>
            </a:rPr>
            <a:t>How valuable are published reports by investment advisors?</a:t>
          </a:r>
          <a:endParaRPr lang="en-US" sz="2300" kern="1200" dirty="0"/>
        </a:p>
      </dsp:txBody>
      <dsp:txXfrm>
        <a:off x="337944" y="40683"/>
        <a:ext cx="4200912" cy="612672"/>
      </dsp:txXfrm>
    </dsp:sp>
    <dsp:sp modelId="{8CE6B678-7E32-43EC-A7D4-923663885E1F}">
      <dsp:nvSpPr>
        <dsp:cNvPr id="0" name=""/>
        <dsp:cNvSpPr/>
      </dsp:nvSpPr>
      <dsp:spPr>
        <a:xfrm>
          <a:off x="0" y="1390300"/>
          <a:ext cx="6096000"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10788-5BDD-4C57-98CC-10F5C990AF20}">
      <dsp:nvSpPr>
        <dsp:cNvPr id="0" name=""/>
        <dsp:cNvSpPr/>
      </dsp:nvSpPr>
      <dsp:spPr>
        <a:xfrm>
          <a:off x="304800" y="1050820"/>
          <a:ext cx="4267200"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altLang="zh-HK" sz="2300" kern="1200" dirty="0">
              <a:ea typeface="ヒラギノ角ゴ Pro W3" pitchFamily="-84" charset="-128"/>
            </a:rPr>
            <a:t>Should you be skeptical of hot tips?</a:t>
          </a:r>
          <a:endParaRPr lang="en-US" sz="2300" kern="1200" dirty="0"/>
        </a:p>
      </dsp:txBody>
      <dsp:txXfrm>
        <a:off x="337944" y="1083964"/>
        <a:ext cx="4200912" cy="612672"/>
      </dsp:txXfrm>
    </dsp:sp>
    <dsp:sp modelId="{EC4F1FB4-E634-44E9-AFDF-FF78563896E8}">
      <dsp:nvSpPr>
        <dsp:cNvPr id="0" name=""/>
        <dsp:cNvSpPr/>
      </dsp:nvSpPr>
      <dsp:spPr>
        <a:xfrm>
          <a:off x="0" y="2433580"/>
          <a:ext cx="6096000"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37A2B8-9D5D-45AB-A428-08D3090A85B9}">
      <dsp:nvSpPr>
        <dsp:cNvPr id="0" name=""/>
        <dsp:cNvSpPr/>
      </dsp:nvSpPr>
      <dsp:spPr>
        <a:xfrm>
          <a:off x="304800" y="2094100"/>
          <a:ext cx="4267200"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altLang="zh-HK" sz="2300" kern="1200" dirty="0">
              <a:ea typeface="ヒラギノ角ゴ Pro W3" pitchFamily="-84" charset="-128"/>
            </a:rPr>
            <a:t>Do stock prices always rise when there is good news?</a:t>
          </a:r>
          <a:endParaRPr lang="en-US" sz="2300" kern="1200" dirty="0"/>
        </a:p>
      </dsp:txBody>
      <dsp:txXfrm>
        <a:off x="337944" y="2127244"/>
        <a:ext cx="4200912" cy="612672"/>
      </dsp:txXfrm>
    </dsp:sp>
    <dsp:sp modelId="{56A71D52-C194-4767-A7FC-E689266C20D0}">
      <dsp:nvSpPr>
        <dsp:cNvPr id="0" name=""/>
        <dsp:cNvSpPr/>
      </dsp:nvSpPr>
      <dsp:spPr>
        <a:xfrm>
          <a:off x="0" y="3476860"/>
          <a:ext cx="6096000"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B599AC-4457-46F6-88B5-2BAC225A16C4}">
      <dsp:nvSpPr>
        <dsp:cNvPr id="0" name=""/>
        <dsp:cNvSpPr/>
      </dsp:nvSpPr>
      <dsp:spPr>
        <a:xfrm>
          <a:off x="304800" y="3137380"/>
          <a:ext cx="4267200"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22350">
            <a:lnSpc>
              <a:spcPct val="90000"/>
            </a:lnSpc>
            <a:spcBef>
              <a:spcPct val="0"/>
            </a:spcBef>
            <a:spcAft>
              <a:spcPct val="35000"/>
            </a:spcAft>
            <a:buNone/>
          </a:pPr>
          <a:r>
            <a:rPr lang="en-US" altLang="zh-HK" sz="2300" kern="1200" dirty="0">
              <a:ea typeface="ヒラギノ角ゴ Pro W3" pitchFamily="-84" charset="-128"/>
            </a:rPr>
            <a:t>Efficient Markets prescription for investor</a:t>
          </a:r>
          <a:endParaRPr lang="en-US" sz="2300" kern="1200" dirty="0"/>
        </a:p>
      </dsp:txBody>
      <dsp:txXfrm>
        <a:off x="337944" y="3170524"/>
        <a:ext cx="420091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45659" cy="496411"/>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a:defRPr sz="1200"/>
            </a:lvl1pPr>
          </a:lstStyle>
          <a:p>
            <a:fld id="{0CE8D69E-1A96-4C79-BAA1-19873202DCD8}" type="datetimeFigureOut">
              <a:rPr lang="zh-HK" altLang="en-US" smtClean="0"/>
              <a:t>25/2/2022</a:t>
            </a:fld>
            <a:endParaRPr lang="zh-HK" altLang="en-US"/>
          </a:p>
        </p:txBody>
      </p:sp>
      <p:sp>
        <p:nvSpPr>
          <p:cNvPr id="4" name="頁尾版面配置區 3"/>
          <p:cNvSpPr>
            <a:spLocks noGrp="1"/>
          </p:cNvSpPr>
          <p:nvPr>
            <p:ph type="ftr" sz="quarter" idx="2"/>
          </p:nvPr>
        </p:nvSpPr>
        <p:spPr>
          <a:xfrm>
            <a:off x="1" y="9430091"/>
            <a:ext cx="2945659" cy="496411"/>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p:cNvSpPr>
            <a:spLocks noGrp="1"/>
          </p:cNvSpPr>
          <p:nvPr>
            <p:ph type="sldNum" sz="quarter" idx="3"/>
          </p:nvPr>
        </p:nvSpPr>
        <p:spPr>
          <a:xfrm>
            <a:off x="3850444" y="9430091"/>
            <a:ext cx="2945659" cy="496411"/>
          </a:xfrm>
          <a:prstGeom prst="rect">
            <a:avLst/>
          </a:prstGeom>
        </p:spPr>
        <p:txBody>
          <a:bodyPr vert="horz" lIns="91440" tIns="45720" rIns="91440" bIns="45720" rtlCol="0" anchor="b"/>
          <a:lstStyle>
            <a:lvl1pPr algn="r">
              <a:defRPr sz="1200"/>
            </a:lvl1pPr>
          </a:lstStyle>
          <a:p>
            <a:fld id="{FECB3C01-ABA7-468F-BD48-93355E830D50}" type="slidenum">
              <a:rPr lang="zh-HK" altLang="en-US" smtClean="0"/>
              <a:t>‹#›</a:t>
            </a:fld>
            <a:endParaRPr lang="zh-HK" altLang="en-US"/>
          </a:p>
        </p:txBody>
      </p:sp>
    </p:spTree>
    <p:extLst>
      <p:ext uri="{BB962C8B-B14F-4D97-AF65-F5344CB8AC3E}">
        <p14:creationId xmlns:p14="http://schemas.microsoft.com/office/powerpoint/2010/main" val="3020651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45659" cy="496411"/>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50444" y="0"/>
            <a:ext cx="2945659" cy="496411"/>
          </a:xfrm>
          <a:prstGeom prst="rect">
            <a:avLst/>
          </a:prstGeom>
        </p:spPr>
        <p:txBody>
          <a:bodyPr vert="horz" lIns="91440" tIns="45720" rIns="91440" bIns="45720" rtlCol="0"/>
          <a:lstStyle>
            <a:lvl1pPr algn="r">
              <a:defRPr sz="1200"/>
            </a:lvl1pPr>
          </a:lstStyle>
          <a:p>
            <a:fld id="{14CD5305-C581-44E5-B5C7-ED4C25AE5582}" type="datetimeFigureOut">
              <a:rPr lang="zh-HK" altLang="en-US" smtClean="0"/>
              <a:t>25/2/2022</a:t>
            </a:fld>
            <a:endParaRPr lang="zh-HK"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1" y="9430091"/>
            <a:ext cx="2945659" cy="496411"/>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50444" y="9430091"/>
            <a:ext cx="2945659" cy="496411"/>
          </a:xfrm>
          <a:prstGeom prst="rect">
            <a:avLst/>
          </a:prstGeom>
        </p:spPr>
        <p:txBody>
          <a:bodyPr vert="horz" lIns="91440" tIns="45720" rIns="91440" bIns="45720" rtlCol="0" anchor="b"/>
          <a:lstStyle>
            <a:lvl1pPr algn="r">
              <a:defRPr sz="1200"/>
            </a:lvl1pPr>
          </a:lstStyle>
          <a:p>
            <a:fld id="{F2A00D5F-4D5D-4302-866A-56DECED2F90D}" type="slidenum">
              <a:rPr lang="zh-HK" altLang="en-US" smtClean="0"/>
              <a:t>‹#›</a:t>
            </a:fld>
            <a:endParaRPr lang="zh-HK" altLang="en-US"/>
          </a:p>
        </p:txBody>
      </p:sp>
    </p:spTree>
    <p:extLst>
      <p:ext uri="{BB962C8B-B14F-4D97-AF65-F5344CB8AC3E}">
        <p14:creationId xmlns:p14="http://schemas.microsoft.com/office/powerpoint/2010/main" val="246754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B6638E-62BD-4B55-A49A-9D9256299ABE}" type="slidenum">
              <a:rPr lang="zh-HK" altLang="en-US" smtClean="0"/>
              <a:t>2</a:t>
            </a:fld>
            <a:endParaRPr lang="zh-HK" altLang="en-US"/>
          </a:p>
        </p:txBody>
      </p:sp>
    </p:spTree>
    <p:extLst>
      <p:ext uri="{BB962C8B-B14F-4D97-AF65-F5344CB8AC3E}">
        <p14:creationId xmlns:p14="http://schemas.microsoft.com/office/powerpoint/2010/main" val="3512636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A00D5F-4D5D-4302-866A-56DECED2F90D}" type="slidenum">
              <a:rPr lang="zh-HK" altLang="en-US" smtClean="0"/>
              <a:t>38</a:t>
            </a:fld>
            <a:endParaRPr lang="zh-HK" altLang="en-US"/>
          </a:p>
        </p:txBody>
      </p:sp>
    </p:spTree>
    <p:extLst>
      <p:ext uri="{BB962C8B-B14F-4D97-AF65-F5344CB8AC3E}">
        <p14:creationId xmlns:p14="http://schemas.microsoft.com/office/powerpoint/2010/main" val="413766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A00D5F-4D5D-4302-866A-56DECED2F90D}" type="slidenum">
              <a:rPr lang="zh-HK" altLang="en-US" smtClean="0"/>
              <a:t>39</a:t>
            </a:fld>
            <a:endParaRPr lang="zh-HK" altLang="en-US"/>
          </a:p>
        </p:txBody>
      </p:sp>
    </p:spTree>
    <p:extLst>
      <p:ext uri="{BB962C8B-B14F-4D97-AF65-F5344CB8AC3E}">
        <p14:creationId xmlns:p14="http://schemas.microsoft.com/office/powerpoint/2010/main" val="389754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A00D5F-4D5D-4302-866A-56DECED2F90D}" type="slidenum">
              <a:rPr lang="zh-HK" altLang="en-US" smtClean="0"/>
              <a:t>40</a:t>
            </a:fld>
            <a:endParaRPr lang="zh-HK" altLang="en-US"/>
          </a:p>
        </p:txBody>
      </p:sp>
    </p:spTree>
    <p:extLst>
      <p:ext uri="{BB962C8B-B14F-4D97-AF65-F5344CB8AC3E}">
        <p14:creationId xmlns:p14="http://schemas.microsoft.com/office/powerpoint/2010/main" val="323235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標題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TW" altLang="en-US"/>
              <a:t>按一下以編輯母片標題樣式</a:t>
            </a:r>
            <a:endParaRPr kumimoji="0" lang="en-US"/>
          </a:p>
        </p:txBody>
      </p:sp>
      <p:sp>
        <p:nvSpPr>
          <p:cNvPr id="9" name="副標題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28" name="日期版面配置區 27"/>
          <p:cNvSpPr>
            <a:spLocks noGrp="1"/>
          </p:cNvSpPr>
          <p:nvPr>
            <p:ph type="dt" sz="half" idx="10"/>
          </p:nvPr>
        </p:nvSpPr>
        <p:spPr>
          <a:xfrm>
            <a:off x="6400800" y="6355080"/>
            <a:ext cx="2286000" cy="365760"/>
          </a:xfrm>
        </p:spPr>
        <p:txBody>
          <a:bodyPr/>
          <a:lstStyle>
            <a:lvl1pPr>
              <a:defRPr sz="1400"/>
            </a:lvl1pPr>
          </a:lstStyle>
          <a:p>
            <a:r>
              <a:rPr lang="en-US" altLang="zh-HK" dirty="0"/>
              <a:t>Prof. Junbo Wang</a:t>
            </a:r>
            <a:endParaRPr lang="zh-HK" altLang="en-US" dirty="0"/>
          </a:p>
        </p:txBody>
      </p:sp>
      <p:sp>
        <p:nvSpPr>
          <p:cNvPr id="17" name="頁尾版面配置區 16"/>
          <p:cNvSpPr>
            <a:spLocks noGrp="1"/>
          </p:cNvSpPr>
          <p:nvPr>
            <p:ph type="ftr" sz="quarter" idx="11"/>
          </p:nvPr>
        </p:nvSpPr>
        <p:spPr>
          <a:xfrm>
            <a:off x="2898648" y="6355080"/>
            <a:ext cx="3474720" cy="365760"/>
          </a:xfrm>
        </p:spPr>
        <p:txBody>
          <a:bodyPr/>
          <a:lstStyle/>
          <a:p>
            <a:r>
              <a:rPr lang="en-US" altLang="zh-HK" dirty="0"/>
              <a:t>CB3044 Chapter 6</a:t>
            </a:r>
            <a:endParaRPr lang="zh-HK" altLang="en-US" dirty="0"/>
          </a:p>
        </p:txBody>
      </p:sp>
      <p:sp>
        <p:nvSpPr>
          <p:cNvPr id="29" name="投影片編號版面配置區 28"/>
          <p:cNvSpPr>
            <a:spLocks noGrp="1"/>
          </p:cNvSpPr>
          <p:nvPr>
            <p:ph type="sldNum" sz="quarter" idx="12"/>
          </p:nvPr>
        </p:nvSpPr>
        <p:spPr>
          <a:xfrm>
            <a:off x="1216152" y="6355080"/>
            <a:ext cx="1219200" cy="365760"/>
          </a:xfrm>
        </p:spPr>
        <p:txBody>
          <a:bodyPr/>
          <a:lstStyle/>
          <a:p>
            <a:fld id="{1BD6B296-62A0-4BA3-A78B-2210CD880061}" type="slidenum">
              <a:rPr lang="zh-HK" altLang="en-US" smtClean="0"/>
              <a:t>‹#›</a:t>
            </a:fld>
            <a:endParaRPr lang="zh-HK"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p:txBody>
          <a:bodyPr/>
          <a:lstStyle/>
          <a:p>
            <a:r>
              <a:rPr lang="en-US" altLang="zh-HK" dirty="0"/>
              <a:t>CB3044 Chapter 6</a:t>
            </a:r>
            <a:endParaRPr lang="zh-HK" altLang="en-US" dirty="0"/>
          </a:p>
        </p:txBody>
      </p:sp>
      <p:sp>
        <p:nvSpPr>
          <p:cNvPr id="6" name="投影片編號版面配置區 5"/>
          <p:cNvSpPr>
            <a:spLocks noGrp="1"/>
          </p:cNvSpPr>
          <p:nvPr>
            <p:ph type="sldNum" sz="quarter" idx="12"/>
          </p:nvPr>
        </p:nvSpPr>
        <p:spPr/>
        <p:txBody>
          <a:bodyPr/>
          <a:lstStyle/>
          <a:p>
            <a:fld id="{1BD6B296-62A0-4BA3-A78B-2210CD88006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p:txBody>
          <a:bodyPr/>
          <a:lstStyle/>
          <a:p>
            <a:r>
              <a:rPr lang="en-US" altLang="zh-HK" dirty="0"/>
              <a:t>CB3044 Chapter 6</a:t>
            </a:r>
            <a:endParaRPr lang="zh-HK" altLang="en-US" dirty="0"/>
          </a:p>
        </p:txBody>
      </p:sp>
      <p:sp>
        <p:nvSpPr>
          <p:cNvPr id="6" name="投影片編號版面配置區 5"/>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7" name="直線接點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接點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FFC000"/>
        </a:solidFill>
        <a:effectLst/>
      </p:bgPr>
    </p:bg>
    <p:spTree>
      <p:nvGrpSpPr>
        <p:cNvPr id="1" name=""/>
        <p:cNvGrpSpPr/>
        <p:nvPr/>
      </p:nvGrpSpPr>
      <p:grpSpPr>
        <a:xfrm>
          <a:off x="0" y="0"/>
          <a:ext cx="0" cy="0"/>
          <a:chOff x="0" y="0"/>
          <a:chExt cx="0" cy="0"/>
        </a:xfrm>
      </p:grpSpPr>
      <p:sp>
        <p:nvSpPr>
          <p:cNvPr id="2" name="Rectangle 2"/>
          <p:cNvSpPr>
            <a:spLocks noChangeArrowheads="1"/>
          </p:cNvSpPr>
          <p:nvPr userDrawn="1"/>
        </p:nvSpPr>
        <p:spPr bwMode="gray">
          <a:xfrm>
            <a:off x="0" y="6400800"/>
            <a:ext cx="91440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a:latin typeface="Verdana" pitchFamily="34" charset="0"/>
              </a:rPr>
              <a:t> </a:t>
            </a:r>
          </a:p>
        </p:txBody>
      </p:sp>
      <p:pic>
        <p:nvPicPr>
          <p:cNvPr id="3" name="Picture 8" descr="D:\My Doc\GLOBAL EDITIONS\2016\MISHKIN\GE COVER\MishkinEakins_9781292060484.jpg"/>
          <p:cNvPicPr>
            <a:picLocks noChangeAspect="1" noChangeArrowheads="1"/>
          </p:cNvPicPr>
          <p:nvPr userDrawn="1"/>
        </p:nvPicPr>
        <p:blipFill>
          <a:blip r:embed="rId2">
            <a:extLst>
              <a:ext uri="{28A0092B-C50C-407E-A947-70E740481C1C}">
                <a14:useLocalDpi xmlns:a14="http://schemas.microsoft.com/office/drawing/2010/main" val="0"/>
              </a:ext>
            </a:extLst>
          </a:blip>
          <a:srcRect b="7777"/>
          <a:stretch>
            <a:fillRect/>
          </a:stretch>
        </p:blipFill>
        <p:spPr bwMode="auto">
          <a:xfrm>
            <a:off x="0" y="0"/>
            <a:ext cx="54864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458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endParaRPr lang="zh-HK" altLang="en-US"/>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HK" dirty="0"/>
              <a:t>Prof. Junbo Wang</a:t>
            </a:r>
            <a:endParaRPr lang="en-US" altLang="zh-TW"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TW" dirty="0"/>
              <a:t>CB3044 Chapter 6</a:t>
            </a:r>
          </a:p>
        </p:txBody>
      </p:sp>
      <p:sp>
        <p:nvSpPr>
          <p:cNvPr id="7" name="Rectangle 6"/>
          <p:cNvSpPr>
            <a:spLocks noGrp="1" noChangeArrowheads="1"/>
          </p:cNvSpPr>
          <p:nvPr>
            <p:ph type="sldNum" sz="quarter" idx="12"/>
          </p:nvPr>
        </p:nvSpPr>
        <p:spPr>
          <a:ln/>
        </p:spPr>
        <p:txBody>
          <a:bodyPr/>
          <a:lstStyle>
            <a:lvl1pPr>
              <a:defRPr/>
            </a:lvl1pPr>
          </a:lstStyle>
          <a:p>
            <a:pPr>
              <a:defRPr/>
            </a:pPr>
            <a:fld id="{42D1C6F5-6AB3-4A9B-8116-EC9C01EF734F}" type="slidenum">
              <a:rPr lang="en-US" altLang="zh-TW"/>
              <a:pPr>
                <a:defRPr/>
              </a:pPr>
              <a:t>‹#›</a:t>
            </a:fld>
            <a:endParaRPr lang="en-US" altLang="zh-TW"/>
          </a:p>
        </p:txBody>
      </p:sp>
    </p:spTree>
    <p:extLst>
      <p:ext uri="{BB962C8B-B14F-4D97-AF65-F5344CB8AC3E}">
        <p14:creationId xmlns:p14="http://schemas.microsoft.com/office/powerpoint/2010/main" val="403750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4" name="日期版面配置區 3"/>
          <p:cNvSpPr>
            <a:spLocks noGrp="1"/>
          </p:cNvSpPr>
          <p:nvPr>
            <p:ph type="dt" sz="half" idx="10"/>
          </p:nvPr>
        </p:nvSpPr>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p:txBody>
          <a:bodyPr/>
          <a:lstStyle/>
          <a:p>
            <a:r>
              <a:rPr lang="en-US" altLang="zh-HK" dirty="0"/>
              <a:t>CB3044 Chapter 6</a:t>
            </a:r>
            <a:endParaRPr lang="zh-HK" altLang="en-US" dirty="0"/>
          </a:p>
        </p:txBody>
      </p:sp>
      <p:sp>
        <p:nvSpPr>
          <p:cNvPr id="6" name="投影片編號版面配置區 5"/>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8" name="內容版面配置區 7"/>
          <p:cNvSpPr>
            <a:spLocks noGrp="1"/>
          </p:cNvSpPr>
          <p:nvPr>
            <p:ph sz="quarter" idx="1"/>
          </p:nvPr>
        </p:nvSpPr>
        <p:spPr>
          <a:xfrm>
            <a:off x="457200" y="1219200"/>
            <a:ext cx="8229600"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a:xfrm>
            <a:off x="6400800" y="6355080"/>
            <a:ext cx="2286000" cy="365760"/>
          </a:xfrm>
        </p:spPr>
        <p:txBody>
          <a:bodyPr/>
          <a:lstStyle/>
          <a:p>
            <a:r>
              <a:rPr lang="en-US" altLang="zh-HK" dirty="0"/>
              <a:t>Prof. Junbo Wang</a:t>
            </a:r>
            <a:endParaRPr lang="zh-HK" altLang="en-US" dirty="0"/>
          </a:p>
        </p:txBody>
      </p:sp>
      <p:sp>
        <p:nvSpPr>
          <p:cNvPr id="5" name="頁尾版面配置區 4"/>
          <p:cNvSpPr>
            <a:spLocks noGrp="1"/>
          </p:cNvSpPr>
          <p:nvPr>
            <p:ph type="ftr" sz="quarter" idx="11"/>
          </p:nvPr>
        </p:nvSpPr>
        <p:spPr>
          <a:xfrm>
            <a:off x="2898648" y="6355080"/>
            <a:ext cx="3474720" cy="365760"/>
          </a:xfrm>
        </p:spPr>
        <p:txBody>
          <a:bodyPr/>
          <a:lstStyle/>
          <a:p>
            <a:r>
              <a:rPr lang="en-US" altLang="zh-HK" dirty="0"/>
              <a:t>CB3044 Chapter 6</a:t>
            </a:r>
            <a:endParaRPr lang="zh-HK" altLang="en-US" dirty="0"/>
          </a:p>
        </p:txBody>
      </p:sp>
      <p:sp>
        <p:nvSpPr>
          <p:cNvPr id="6" name="投影片編號版面配置區 5"/>
          <p:cNvSpPr>
            <a:spLocks noGrp="1"/>
          </p:cNvSpPr>
          <p:nvPr>
            <p:ph type="sldNum" sz="quarter" idx="12"/>
          </p:nvPr>
        </p:nvSpPr>
        <p:spPr>
          <a:xfrm>
            <a:off x="1069848" y="6355080"/>
            <a:ext cx="1520952" cy="365760"/>
          </a:xfrm>
        </p:spPr>
        <p:txBody>
          <a:bodyPr/>
          <a:lstStyle/>
          <a:p>
            <a:fld id="{1BD6B296-62A0-4BA3-A78B-2210CD880061}" type="slidenum">
              <a:rPr lang="zh-HK" altLang="en-US" smtClean="0"/>
              <a:t>‹#›</a:t>
            </a:fld>
            <a:endParaRPr lang="zh-HK"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5" name="日期版面配置區 4"/>
          <p:cNvSpPr>
            <a:spLocks noGrp="1"/>
          </p:cNvSpPr>
          <p:nvPr>
            <p:ph type="dt" sz="half" idx="10"/>
          </p:nvPr>
        </p:nvSpPr>
        <p:spPr/>
        <p:txBody>
          <a:bodyPr/>
          <a:lstStyle/>
          <a:p>
            <a:r>
              <a:rPr lang="en-US" altLang="zh-HK" dirty="0"/>
              <a:t>Prof. Junbo Wang</a:t>
            </a:r>
            <a:endParaRPr lang="zh-HK" altLang="en-US" dirty="0"/>
          </a:p>
        </p:txBody>
      </p:sp>
      <p:sp>
        <p:nvSpPr>
          <p:cNvPr id="6" name="頁尾版面配置區 5"/>
          <p:cNvSpPr>
            <a:spLocks noGrp="1"/>
          </p:cNvSpPr>
          <p:nvPr>
            <p:ph type="ftr" sz="quarter" idx="11"/>
          </p:nvPr>
        </p:nvSpPr>
        <p:spPr/>
        <p:txBody>
          <a:bodyPr/>
          <a:lstStyle/>
          <a:p>
            <a:r>
              <a:rPr lang="en-US" altLang="zh-HK" dirty="0"/>
              <a:t>CB3044 Chapter 6</a:t>
            </a:r>
            <a:endParaRPr lang="zh-HK" altLang="en-US" dirty="0"/>
          </a:p>
        </p:txBody>
      </p:sp>
      <p:sp>
        <p:nvSpPr>
          <p:cNvPr id="7" name="投影片編號版面配置區 6"/>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9" name="內容版面配置區 8"/>
          <p:cNvSpPr>
            <a:spLocks noGrp="1"/>
          </p:cNvSpPr>
          <p:nvPr>
            <p:ph sz="quarter" idx="1"/>
          </p:nvPr>
        </p:nvSpPr>
        <p:spPr>
          <a:xfrm>
            <a:off x="457200" y="1219200"/>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1" name="內容版面配置區 10"/>
          <p:cNvSpPr>
            <a:spLocks noGrp="1"/>
          </p:cNvSpPr>
          <p:nvPr>
            <p:ph sz="quarter" idx="2"/>
          </p:nvPr>
        </p:nvSpPr>
        <p:spPr>
          <a:xfrm>
            <a:off x="4632198" y="1216152"/>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nchor="ctr"/>
          <a:lstStyle>
            <a:lvl1pPr>
              <a:defRPr/>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7" name="日期版面配置區 6"/>
          <p:cNvSpPr>
            <a:spLocks noGrp="1"/>
          </p:cNvSpPr>
          <p:nvPr>
            <p:ph type="dt" sz="half" idx="10"/>
          </p:nvPr>
        </p:nvSpPr>
        <p:spPr/>
        <p:txBody>
          <a:bodyPr/>
          <a:lstStyle/>
          <a:p>
            <a:r>
              <a:rPr lang="en-US" altLang="zh-HK" dirty="0"/>
              <a:t>Prof. Junbo Wang</a:t>
            </a:r>
            <a:endParaRPr lang="zh-HK" altLang="en-US" dirty="0"/>
          </a:p>
        </p:txBody>
      </p:sp>
      <p:sp>
        <p:nvSpPr>
          <p:cNvPr id="8" name="頁尾版面配置區 7"/>
          <p:cNvSpPr>
            <a:spLocks noGrp="1"/>
          </p:cNvSpPr>
          <p:nvPr>
            <p:ph type="ftr" sz="quarter" idx="11"/>
          </p:nvPr>
        </p:nvSpPr>
        <p:spPr/>
        <p:txBody>
          <a:bodyPr/>
          <a:lstStyle/>
          <a:p>
            <a:r>
              <a:rPr lang="en-US" altLang="zh-HK" dirty="0"/>
              <a:t>CB3044 Chapter 6</a:t>
            </a:r>
            <a:endParaRPr lang="zh-HK" altLang="en-US" dirty="0"/>
          </a:p>
        </p:txBody>
      </p:sp>
      <p:sp>
        <p:nvSpPr>
          <p:cNvPr id="9" name="投影片編號版面配置區 8"/>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11" name="內容版面配置區 10"/>
          <p:cNvSpPr>
            <a:spLocks noGrp="1"/>
          </p:cNvSpPr>
          <p:nvPr>
            <p:ph sz="quarter" idx="2"/>
          </p:nvPr>
        </p:nvSpPr>
        <p:spPr>
          <a:xfrm>
            <a:off x="457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3" name="內容版面配置區 12"/>
          <p:cNvSpPr>
            <a:spLocks noGrp="1"/>
          </p:cNvSpPr>
          <p:nvPr>
            <p:ph sz="quarter" idx="4"/>
          </p:nvPr>
        </p:nvSpPr>
        <p:spPr>
          <a:xfrm>
            <a:off x="4648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r>
              <a:rPr lang="en-US" altLang="zh-HK" dirty="0"/>
              <a:t>Prof. Junbo Wang</a:t>
            </a:r>
            <a:endParaRPr lang="zh-HK" altLang="en-US" dirty="0"/>
          </a:p>
        </p:txBody>
      </p:sp>
      <p:sp>
        <p:nvSpPr>
          <p:cNvPr id="4" name="頁尾版面配置區 3"/>
          <p:cNvSpPr>
            <a:spLocks noGrp="1"/>
          </p:cNvSpPr>
          <p:nvPr>
            <p:ph type="ftr" sz="quarter" idx="11"/>
          </p:nvPr>
        </p:nvSpPr>
        <p:spPr/>
        <p:txBody>
          <a:bodyPr/>
          <a:lstStyle/>
          <a:p>
            <a:r>
              <a:rPr lang="en-US" altLang="zh-HK" dirty="0"/>
              <a:t>CB3044 Chapter 6</a:t>
            </a:r>
            <a:endParaRPr lang="zh-HK" altLang="en-US" dirty="0"/>
          </a:p>
        </p:txBody>
      </p:sp>
      <p:sp>
        <p:nvSpPr>
          <p:cNvPr id="5" name="投影片編號版面配置區 4"/>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lang="en-US" altLang="zh-HK" dirty="0"/>
              <a:t>Prof. Junbo Wang</a:t>
            </a:r>
            <a:endParaRPr lang="zh-HK" altLang="en-US" dirty="0"/>
          </a:p>
        </p:txBody>
      </p:sp>
      <p:sp>
        <p:nvSpPr>
          <p:cNvPr id="3" name="頁尾版面配置區 2"/>
          <p:cNvSpPr>
            <a:spLocks noGrp="1"/>
          </p:cNvSpPr>
          <p:nvPr>
            <p:ph type="ftr" sz="quarter" idx="11"/>
          </p:nvPr>
        </p:nvSpPr>
        <p:spPr/>
        <p:txBody>
          <a:bodyPr/>
          <a:lstStyle/>
          <a:p>
            <a:r>
              <a:rPr lang="en-US" altLang="zh-HK" dirty="0"/>
              <a:t>CB3044 Chapter 6</a:t>
            </a:r>
            <a:endParaRPr lang="zh-HK" altLang="en-US" dirty="0"/>
          </a:p>
        </p:txBody>
      </p:sp>
      <p:sp>
        <p:nvSpPr>
          <p:cNvPr id="4" name="投影片編號版面配置區 3"/>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5" name="直線接點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r>
              <a:rPr lang="en-US" altLang="zh-HK" dirty="0"/>
              <a:t>Prof. Junbo Wang</a:t>
            </a:r>
            <a:endParaRPr lang="zh-HK" altLang="en-US" dirty="0"/>
          </a:p>
        </p:txBody>
      </p:sp>
      <p:sp>
        <p:nvSpPr>
          <p:cNvPr id="6" name="頁尾版面配置區 5"/>
          <p:cNvSpPr>
            <a:spLocks noGrp="1"/>
          </p:cNvSpPr>
          <p:nvPr>
            <p:ph type="ftr" sz="quarter" idx="11"/>
          </p:nvPr>
        </p:nvSpPr>
        <p:spPr/>
        <p:txBody>
          <a:bodyPr/>
          <a:lstStyle/>
          <a:p>
            <a:r>
              <a:rPr lang="en-US" altLang="zh-HK" dirty="0"/>
              <a:t>CB3044 Chapter 6</a:t>
            </a:r>
            <a:endParaRPr lang="zh-HK" altLang="en-US" dirty="0"/>
          </a:p>
        </p:txBody>
      </p:sp>
      <p:sp>
        <p:nvSpPr>
          <p:cNvPr id="7" name="投影片編號版面配置區 6"/>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接點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內容版面配置區 11"/>
          <p:cNvSpPr>
            <a:spLocks noGrp="1"/>
          </p:cNvSpPr>
          <p:nvPr>
            <p:ph sz="quarter" idx="1"/>
          </p:nvPr>
        </p:nvSpPr>
        <p:spPr>
          <a:xfrm>
            <a:off x="304800" y="304800"/>
            <a:ext cx="5715000" cy="57150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TW" altLang="en-US"/>
              <a:t>按一下以編輯母片標題樣式</a:t>
            </a:r>
            <a:endParaRPr kumimoji="0" lang="en-US"/>
          </a:p>
        </p:txBody>
      </p:sp>
      <p:sp>
        <p:nvSpPr>
          <p:cNvPr id="3" name="圖片版面配置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TW" altLang="en-US"/>
              <a:t>按一下圖示以新增圖片</a:t>
            </a:r>
            <a:endParaRPr kumimoji="0" lang="en-US" dirty="0"/>
          </a:p>
        </p:txBody>
      </p:sp>
      <p:sp>
        <p:nvSpPr>
          <p:cNvPr id="4" name="文字版面配置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r>
              <a:rPr lang="en-US" altLang="zh-HK" dirty="0"/>
              <a:t>Prof. Junbo Wang</a:t>
            </a:r>
            <a:endParaRPr lang="zh-HK" altLang="en-US" dirty="0"/>
          </a:p>
        </p:txBody>
      </p:sp>
      <p:sp>
        <p:nvSpPr>
          <p:cNvPr id="6" name="頁尾版面配置區 5"/>
          <p:cNvSpPr>
            <a:spLocks noGrp="1"/>
          </p:cNvSpPr>
          <p:nvPr>
            <p:ph type="ftr" sz="quarter" idx="11"/>
          </p:nvPr>
        </p:nvSpPr>
        <p:spPr/>
        <p:txBody>
          <a:bodyPr/>
          <a:lstStyle/>
          <a:p>
            <a:r>
              <a:rPr lang="en-US" altLang="zh-HK" dirty="0"/>
              <a:t>CB3044 Chapter 6</a:t>
            </a:r>
            <a:endParaRPr lang="zh-HK" altLang="en-US" dirty="0"/>
          </a:p>
        </p:txBody>
      </p:sp>
      <p:sp>
        <p:nvSpPr>
          <p:cNvPr id="7" name="投影片編號版面配置區 6"/>
          <p:cNvSpPr>
            <a:spLocks noGrp="1"/>
          </p:cNvSpPr>
          <p:nvPr>
            <p:ph type="sldNum" sz="quarter" idx="12"/>
          </p:nvPr>
        </p:nvSpPr>
        <p:spPr/>
        <p:txBody>
          <a:bodyPr/>
          <a:lstStyle/>
          <a:p>
            <a:fld id="{1BD6B296-62A0-4BA3-A78B-2210CD880061}"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457200" y="152400"/>
            <a:ext cx="8229600" cy="990600"/>
          </a:xfrm>
          <a:prstGeom prst="rect">
            <a:avLst/>
          </a:prstGeom>
        </p:spPr>
        <p:txBody>
          <a:bodyPr vert="horz" anchor="b" anchorCtr="0">
            <a:normAutofit/>
          </a:bodyPr>
          <a:lstStyle/>
          <a:p>
            <a:r>
              <a:rPr kumimoji="0" lang="zh-TW" altLang="en-US"/>
              <a:t>按一下以編輯母片標題樣式</a:t>
            </a:r>
            <a:endParaRPr kumimoji="0" lang="en-US"/>
          </a:p>
        </p:txBody>
      </p:sp>
      <p:sp>
        <p:nvSpPr>
          <p:cNvPr id="13" name="文字版面配置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4" name="日期版面配置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altLang="zh-HK" dirty="0"/>
              <a:t>Prof. Junbo Wang</a:t>
            </a:r>
            <a:endParaRPr lang="zh-HK" altLang="en-US" dirty="0"/>
          </a:p>
        </p:txBody>
      </p:sp>
      <p:sp>
        <p:nvSpPr>
          <p:cNvPr id="3" name="頁尾版面配置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altLang="zh-HK" dirty="0"/>
              <a:t>CB3044 Chapter 6</a:t>
            </a:r>
            <a:endParaRPr lang="zh-HK" altLang="en-US" dirty="0"/>
          </a:p>
        </p:txBody>
      </p:sp>
      <p:sp>
        <p:nvSpPr>
          <p:cNvPr id="23" name="投影片編號版面配置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1BD6B296-62A0-4BA3-A78B-2210CD880061}" type="slidenum">
              <a:rPr lang="zh-HK" altLang="en-US" smtClean="0"/>
              <a:t>‹#›</a:t>
            </a:fld>
            <a:endParaRPr lang="zh-HK" altLang="en-US"/>
          </a:p>
        </p:txBody>
      </p:sp>
      <p:sp>
        <p:nvSpPr>
          <p:cNvPr id="28" name="直線接點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接點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www.google.com.hk/url?sa=i&amp;rct=j&amp;q=&amp;esrc=s&amp;source=images&amp;cd=&amp;cad=rja&amp;uact=8&amp;ved=0ahUKEwiTz-CO7IHPAhUCppQKHYi9AJEQjRwIBw&amp;url=http://tommytoy.typepad.com/tommy-toy-pbt-consultin/2011/05/galleon-chiefs-web-of-friends-proved-crucial-to-scheme.html&amp;psig=AFQjCNFRIHm27ArD8abBv-s0Eatq8tbtPA&amp;ust=147349533019729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487988" y="1905000"/>
            <a:ext cx="365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a:r>
              <a:rPr lang="en-US" altLang="zh-HK" sz="2800" b="1">
                <a:latin typeface="Verdana" pitchFamily="34" charset="0"/>
              </a:rPr>
              <a:t>Chapter 6 </a:t>
            </a:r>
          </a:p>
        </p:txBody>
      </p:sp>
      <p:sp>
        <p:nvSpPr>
          <p:cNvPr id="4099" name="Rectangle 3"/>
          <p:cNvSpPr>
            <a:spLocks noChangeArrowheads="1"/>
          </p:cNvSpPr>
          <p:nvPr/>
        </p:nvSpPr>
        <p:spPr bwMode="auto">
          <a:xfrm>
            <a:off x="5411788" y="3124200"/>
            <a:ext cx="380841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a:r>
              <a:rPr lang="en-US" altLang="zh-HK" sz="2800" b="1">
                <a:latin typeface="Verdana" pitchFamily="34" charset="0"/>
              </a:rPr>
              <a:t>Are Financial</a:t>
            </a:r>
          </a:p>
          <a:p>
            <a:pPr algn="ctr"/>
            <a:r>
              <a:rPr lang="en-US" altLang="zh-HK" sz="2800" b="1">
                <a:latin typeface="Verdana" pitchFamily="34" charset="0"/>
              </a:rPr>
              <a:t>Markets Efficient? </a:t>
            </a:r>
            <a:endParaRPr lang="en-US" altLang="zh-HK" sz="2800">
              <a:solidFill>
                <a:schemeClr val="tx1"/>
              </a:solidFill>
              <a:latin typeface="Verdana" pitchFamily="34" charset="0"/>
            </a:endParaRPr>
          </a:p>
        </p:txBody>
      </p:sp>
    </p:spTree>
    <p:extLst>
      <p:ext uri="{BB962C8B-B14F-4D97-AF65-F5344CB8AC3E}">
        <p14:creationId xmlns:p14="http://schemas.microsoft.com/office/powerpoint/2010/main" val="2946196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頁尾版面配置區 5"/>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37892" name="投影片編號版面配置區 6"/>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C4B3DB27-7D48-43C7-A6FE-73732082275D}" type="slidenum">
              <a:rPr lang="en-US" altLang="zh-TW"/>
              <a:pPr eaLnBrk="1" hangingPunct="1"/>
              <a:t>10</a:t>
            </a:fld>
            <a:endParaRPr lang="en-US" altLang="zh-TW"/>
          </a:p>
        </p:txBody>
      </p:sp>
      <p:sp>
        <p:nvSpPr>
          <p:cNvPr id="37894" name="Rectangle 6"/>
          <p:cNvSpPr>
            <a:spLocks noGrp="1" noChangeArrowheads="1"/>
          </p:cNvSpPr>
          <p:nvPr>
            <p:ph type="title"/>
          </p:nvPr>
        </p:nvSpPr>
        <p:spPr>
          <a:xfrm>
            <a:off x="457200" y="274638"/>
            <a:ext cx="8229600" cy="778098"/>
          </a:xfrm>
        </p:spPr>
        <p:txBody>
          <a:bodyPr>
            <a:normAutofit/>
          </a:bodyPr>
          <a:lstStyle/>
          <a:p>
            <a:pPr algn="l" eaLnBrk="1" hangingPunct="1"/>
            <a:r>
              <a:rPr lang="en-US" altLang="zh-TW" dirty="0"/>
              <a:t>Efficient Capital Markets</a:t>
            </a:r>
          </a:p>
        </p:txBody>
      </p:sp>
      <p:sp>
        <p:nvSpPr>
          <p:cNvPr id="37895" name="Rectangle 3"/>
          <p:cNvSpPr>
            <a:spLocks noGrp="1" noChangeArrowheads="1"/>
          </p:cNvSpPr>
          <p:nvPr>
            <p:ph type="body" sz="half" idx="1"/>
          </p:nvPr>
        </p:nvSpPr>
        <p:spPr>
          <a:xfrm>
            <a:off x="457200" y="1600200"/>
            <a:ext cx="8075613" cy="2981325"/>
          </a:xfrm>
        </p:spPr>
        <p:txBody>
          <a:bodyPr/>
          <a:lstStyle/>
          <a:p>
            <a:pPr eaLnBrk="1" hangingPunct="1"/>
            <a:r>
              <a:rPr lang="en-US" altLang="zh-TW" sz="2400" dirty="0"/>
              <a:t>Stock prices are in equilibrium or are </a:t>
            </a:r>
            <a:r>
              <a:rPr lang="en-US" altLang="zh-TW" sz="2400" dirty="0">
                <a:latin typeface="Times New Roman" pitchFamily="18" charset="0"/>
              </a:rPr>
              <a:t>“</a:t>
            </a:r>
            <a:r>
              <a:rPr lang="en-US" altLang="zh-TW" sz="2400" dirty="0"/>
              <a:t>fairly</a:t>
            </a:r>
            <a:r>
              <a:rPr lang="en-US" altLang="zh-TW" sz="2400" dirty="0">
                <a:latin typeface="Times New Roman" pitchFamily="18" charset="0"/>
              </a:rPr>
              <a:t>”</a:t>
            </a:r>
            <a:r>
              <a:rPr lang="en-US" altLang="zh-TW" sz="2400" dirty="0"/>
              <a:t> priced</a:t>
            </a:r>
          </a:p>
          <a:p>
            <a:pPr eaLnBrk="1" hangingPunct="1"/>
            <a:r>
              <a:rPr lang="en-US" altLang="zh-TW" sz="2400" dirty="0"/>
              <a:t>If this is true, then you should not be able to earn </a:t>
            </a:r>
            <a:r>
              <a:rPr lang="en-US" altLang="zh-TW" sz="2400" dirty="0">
                <a:latin typeface="Times New Roman" pitchFamily="18" charset="0"/>
              </a:rPr>
              <a:t>“</a:t>
            </a:r>
            <a:r>
              <a:rPr lang="en-US" altLang="zh-TW" sz="2400" dirty="0"/>
              <a:t>abnormal</a:t>
            </a:r>
            <a:r>
              <a:rPr lang="en-US" altLang="zh-TW" sz="2400" dirty="0">
                <a:latin typeface="Times New Roman" pitchFamily="18" charset="0"/>
              </a:rPr>
              <a:t>”</a:t>
            </a:r>
            <a:r>
              <a:rPr lang="en-US" altLang="zh-TW" sz="2400" dirty="0"/>
              <a:t> or </a:t>
            </a:r>
            <a:r>
              <a:rPr lang="en-US" altLang="zh-TW" sz="2400" dirty="0">
                <a:latin typeface="Times New Roman" pitchFamily="18" charset="0"/>
              </a:rPr>
              <a:t>“</a:t>
            </a:r>
            <a:r>
              <a:rPr lang="en-US" altLang="zh-TW" sz="2400" dirty="0"/>
              <a:t>excess</a:t>
            </a:r>
            <a:r>
              <a:rPr lang="en-US" altLang="zh-TW" sz="2400" dirty="0">
                <a:latin typeface="Times New Roman" pitchFamily="18" charset="0"/>
              </a:rPr>
              <a:t>”</a:t>
            </a:r>
            <a:r>
              <a:rPr lang="en-US" altLang="zh-TW" sz="2400" dirty="0"/>
              <a:t> returns</a:t>
            </a:r>
          </a:p>
          <a:p>
            <a:pPr eaLnBrk="1" hangingPunct="1"/>
            <a:r>
              <a:rPr lang="en-US" altLang="zh-TW" sz="2400" dirty="0"/>
              <a:t>Efficient markets </a:t>
            </a:r>
            <a:r>
              <a:rPr lang="en-US" altLang="zh-TW" sz="2400" b="1" i="1" dirty="0"/>
              <a:t>DO NOT</a:t>
            </a:r>
            <a:r>
              <a:rPr lang="en-US" altLang="zh-TW" sz="2400" dirty="0"/>
              <a:t> imply that investors cannot earn a positive return in the stock market</a:t>
            </a:r>
          </a:p>
          <a:p>
            <a:pPr eaLnBrk="1" hangingPunct="1"/>
            <a:endParaRPr lang="en-US" altLang="zh-TW" sz="2400" dirty="0"/>
          </a:p>
        </p:txBody>
      </p:sp>
    </p:spTree>
    <p:extLst>
      <p:ext uri="{BB962C8B-B14F-4D97-AF65-F5344CB8AC3E}">
        <p14:creationId xmlns:p14="http://schemas.microsoft.com/office/powerpoint/2010/main" val="3363746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頁尾版面配置區 4"/>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38916" name="投影片編號版面配置區 5"/>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4F6FD01B-552C-4A4C-A134-6CE04E103C65}" type="slidenum">
              <a:rPr lang="en-US" altLang="zh-TW"/>
              <a:pPr eaLnBrk="1" hangingPunct="1"/>
              <a:t>11</a:t>
            </a:fld>
            <a:endParaRPr lang="en-US" altLang="zh-TW"/>
          </a:p>
        </p:txBody>
      </p:sp>
      <p:sp>
        <p:nvSpPr>
          <p:cNvPr id="38917" name="Rectangle 2"/>
          <p:cNvSpPr>
            <a:spLocks noGrp="1" noChangeArrowheads="1"/>
          </p:cNvSpPr>
          <p:nvPr>
            <p:ph type="title"/>
          </p:nvPr>
        </p:nvSpPr>
        <p:spPr/>
        <p:txBody>
          <a:bodyPr>
            <a:normAutofit/>
          </a:bodyPr>
          <a:lstStyle/>
          <a:p>
            <a:pPr algn="l" eaLnBrk="1" hangingPunct="1"/>
            <a:r>
              <a:rPr lang="en-US" altLang="zh-TW" dirty="0"/>
              <a:t>Price reaction to new information</a:t>
            </a:r>
          </a:p>
        </p:txBody>
      </p:sp>
      <p:sp>
        <p:nvSpPr>
          <p:cNvPr id="38919" name="Text Box 29"/>
          <p:cNvSpPr txBox="1">
            <a:spLocks noChangeArrowheads="1"/>
          </p:cNvSpPr>
          <p:nvPr/>
        </p:nvSpPr>
        <p:spPr bwMode="auto">
          <a:xfrm>
            <a:off x="-304800" y="3190875"/>
            <a:ext cx="1963738" cy="105727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600"/>
              <a:t>100</a:t>
            </a:r>
          </a:p>
        </p:txBody>
      </p:sp>
      <p:sp>
        <p:nvSpPr>
          <p:cNvPr id="38920" name="Text Box 30"/>
          <p:cNvSpPr txBox="1">
            <a:spLocks noChangeArrowheads="1"/>
          </p:cNvSpPr>
          <p:nvPr/>
        </p:nvSpPr>
        <p:spPr bwMode="auto">
          <a:xfrm>
            <a:off x="-304800" y="2597150"/>
            <a:ext cx="1963738" cy="105727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600"/>
              <a:t>140</a:t>
            </a:r>
          </a:p>
        </p:txBody>
      </p:sp>
      <p:sp>
        <p:nvSpPr>
          <p:cNvPr id="38921" name="Text Box 31"/>
          <p:cNvSpPr txBox="1">
            <a:spLocks noChangeArrowheads="1"/>
          </p:cNvSpPr>
          <p:nvPr/>
        </p:nvSpPr>
        <p:spPr bwMode="auto">
          <a:xfrm>
            <a:off x="-304800" y="1992313"/>
            <a:ext cx="1963738" cy="105727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600"/>
              <a:t>180</a:t>
            </a:r>
          </a:p>
        </p:txBody>
      </p:sp>
      <p:sp>
        <p:nvSpPr>
          <p:cNvPr id="38922" name="Text Box 32"/>
          <p:cNvSpPr txBox="1">
            <a:spLocks noChangeArrowheads="1"/>
          </p:cNvSpPr>
          <p:nvPr/>
        </p:nvSpPr>
        <p:spPr bwMode="auto">
          <a:xfrm>
            <a:off x="-304800" y="1431925"/>
            <a:ext cx="1963738" cy="105727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600"/>
              <a:t>220</a:t>
            </a:r>
          </a:p>
        </p:txBody>
      </p:sp>
      <p:sp>
        <p:nvSpPr>
          <p:cNvPr id="38923" name="Text Box 33"/>
          <p:cNvSpPr txBox="1">
            <a:spLocks noChangeArrowheads="1"/>
          </p:cNvSpPr>
          <p:nvPr/>
        </p:nvSpPr>
        <p:spPr bwMode="auto">
          <a:xfrm>
            <a:off x="-323850" y="981075"/>
            <a:ext cx="2428875" cy="105727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600" b="1"/>
              <a:t>Price ($)</a:t>
            </a:r>
            <a:endParaRPr kumimoji="0" lang="en-US" altLang="zh-TW" sz="1600"/>
          </a:p>
        </p:txBody>
      </p:sp>
      <p:sp>
        <p:nvSpPr>
          <p:cNvPr id="38924" name="Text Box 34"/>
          <p:cNvSpPr txBox="1">
            <a:spLocks noChangeArrowheads="1"/>
          </p:cNvSpPr>
          <p:nvPr/>
        </p:nvSpPr>
        <p:spPr bwMode="auto">
          <a:xfrm>
            <a:off x="1692275" y="4941888"/>
            <a:ext cx="3724275" cy="15462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en-US" altLang="zh-TW" sz="1600" b="1"/>
              <a:t>Days relative</a:t>
            </a:r>
            <a:br>
              <a:rPr kumimoji="0" lang="en-US" altLang="zh-TW" sz="1600" b="1"/>
            </a:br>
            <a:r>
              <a:rPr kumimoji="0" lang="en-US" altLang="zh-TW" sz="1600" b="1"/>
              <a:t>to announcement day</a:t>
            </a:r>
            <a:br>
              <a:rPr kumimoji="0" lang="en-US" altLang="zh-TW" sz="1600" b="1"/>
            </a:br>
            <a:r>
              <a:rPr kumimoji="0" lang="en-US" altLang="zh-TW" sz="1600" b="1"/>
              <a:t>(Day 0)</a:t>
            </a:r>
          </a:p>
        </p:txBody>
      </p:sp>
      <p:sp>
        <p:nvSpPr>
          <p:cNvPr id="38925" name="Text Box 47"/>
          <p:cNvSpPr txBox="1">
            <a:spLocks noChangeArrowheads="1"/>
          </p:cNvSpPr>
          <p:nvPr/>
        </p:nvSpPr>
        <p:spPr bwMode="auto">
          <a:xfrm>
            <a:off x="2555875" y="1052513"/>
            <a:ext cx="3036888" cy="1301750"/>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en-US" altLang="zh-TW" sz="1600" b="1"/>
              <a:t>Overreaction</a:t>
            </a:r>
            <a:br>
              <a:rPr kumimoji="0" lang="en-US" altLang="zh-TW" sz="1600" b="1"/>
            </a:br>
            <a:r>
              <a:rPr kumimoji="0" lang="en-US" altLang="zh-TW" sz="1600" b="1"/>
              <a:t>and correction</a:t>
            </a:r>
            <a:endParaRPr kumimoji="0" lang="en-US" altLang="zh-TW" sz="1600"/>
          </a:p>
        </p:txBody>
      </p:sp>
      <p:sp>
        <p:nvSpPr>
          <p:cNvPr id="38926" name="Line 6"/>
          <p:cNvSpPr>
            <a:spLocks noChangeShapeType="1"/>
          </p:cNvSpPr>
          <p:nvPr/>
        </p:nvSpPr>
        <p:spPr bwMode="auto">
          <a:xfrm>
            <a:off x="906463" y="5049838"/>
            <a:ext cx="286861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27" name="Freeform 7"/>
          <p:cNvSpPr>
            <a:spLocks/>
          </p:cNvSpPr>
          <p:nvPr/>
        </p:nvSpPr>
        <p:spPr bwMode="auto">
          <a:xfrm>
            <a:off x="836613" y="1609725"/>
            <a:ext cx="147637" cy="3451225"/>
          </a:xfrm>
          <a:custGeom>
            <a:avLst/>
            <a:gdLst>
              <a:gd name="T0" fmla="*/ 73819 w 84"/>
              <a:gd name="T1" fmla="*/ 3451225 h 1884"/>
              <a:gd name="T2" fmla="*/ 73819 w 84"/>
              <a:gd name="T3" fmla="*/ 3000587 h 1884"/>
              <a:gd name="T4" fmla="*/ 0 w 84"/>
              <a:gd name="T5" fmla="*/ 3000587 h 1884"/>
              <a:gd name="T6" fmla="*/ 147637 w 84"/>
              <a:gd name="T7" fmla="*/ 2725808 h 1884"/>
              <a:gd name="T8" fmla="*/ 73819 w 84"/>
              <a:gd name="T9" fmla="*/ 2725808 h 1884"/>
              <a:gd name="T10" fmla="*/ 73819 w 84"/>
              <a:gd name="T11" fmla="*/ 0 h 18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1884">
                <a:moveTo>
                  <a:pt x="42" y="1884"/>
                </a:moveTo>
                <a:lnTo>
                  <a:pt x="42" y="1638"/>
                </a:lnTo>
                <a:lnTo>
                  <a:pt x="0" y="1638"/>
                </a:lnTo>
                <a:lnTo>
                  <a:pt x="84" y="1488"/>
                </a:lnTo>
                <a:lnTo>
                  <a:pt x="42" y="1488"/>
                </a:lnTo>
                <a:lnTo>
                  <a:pt x="42" y="0"/>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98A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28" name="Line 8"/>
          <p:cNvSpPr>
            <a:spLocks noChangeShapeType="1"/>
          </p:cNvSpPr>
          <p:nvPr/>
        </p:nvSpPr>
        <p:spPr bwMode="auto">
          <a:xfrm>
            <a:off x="906463" y="2038350"/>
            <a:ext cx="1698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29" name="Line 9"/>
          <p:cNvSpPr>
            <a:spLocks noChangeShapeType="1"/>
          </p:cNvSpPr>
          <p:nvPr/>
        </p:nvSpPr>
        <p:spPr bwMode="auto">
          <a:xfrm>
            <a:off x="911225" y="2620963"/>
            <a:ext cx="1682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0" name="Line 10"/>
          <p:cNvSpPr>
            <a:spLocks noChangeShapeType="1"/>
          </p:cNvSpPr>
          <p:nvPr/>
        </p:nvSpPr>
        <p:spPr bwMode="auto">
          <a:xfrm>
            <a:off x="911225" y="3808413"/>
            <a:ext cx="1682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1" name="Line 11"/>
          <p:cNvSpPr>
            <a:spLocks noChangeShapeType="1"/>
          </p:cNvSpPr>
          <p:nvPr/>
        </p:nvSpPr>
        <p:spPr bwMode="auto">
          <a:xfrm rot="-5400000">
            <a:off x="1196975" y="4962526"/>
            <a:ext cx="1746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2" name="Line 12"/>
          <p:cNvSpPr>
            <a:spLocks noChangeShapeType="1"/>
          </p:cNvSpPr>
          <p:nvPr/>
        </p:nvSpPr>
        <p:spPr bwMode="auto">
          <a:xfrm rot="-5400000">
            <a:off x="1476375" y="4962526"/>
            <a:ext cx="1746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3" name="Line 13"/>
          <p:cNvSpPr>
            <a:spLocks noChangeShapeType="1"/>
          </p:cNvSpPr>
          <p:nvPr/>
        </p:nvSpPr>
        <p:spPr bwMode="auto">
          <a:xfrm rot="-5400000">
            <a:off x="1762125" y="4962526"/>
            <a:ext cx="1746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4" name="Line 14"/>
          <p:cNvSpPr>
            <a:spLocks noChangeShapeType="1"/>
          </p:cNvSpPr>
          <p:nvPr/>
        </p:nvSpPr>
        <p:spPr bwMode="auto">
          <a:xfrm rot="-5400000">
            <a:off x="2029618" y="4958557"/>
            <a:ext cx="1762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5" name="Line 15"/>
          <p:cNvSpPr>
            <a:spLocks noChangeShapeType="1"/>
          </p:cNvSpPr>
          <p:nvPr/>
        </p:nvSpPr>
        <p:spPr bwMode="auto">
          <a:xfrm rot="-5400000">
            <a:off x="2310606" y="4958557"/>
            <a:ext cx="1762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6" name="Line 16"/>
          <p:cNvSpPr>
            <a:spLocks noChangeShapeType="1"/>
          </p:cNvSpPr>
          <p:nvPr/>
        </p:nvSpPr>
        <p:spPr bwMode="auto">
          <a:xfrm rot="-5400000">
            <a:off x="2593181" y="4958557"/>
            <a:ext cx="1762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7" name="Line 17"/>
          <p:cNvSpPr>
            <a:spLocks noChangeShapeType="1"/>
          </p:cNvSpPr>
          <p:nvPr/>
        </p:nvSpPr>
        <p:spPr bwMode="auto">
          <a:xfrm rot="-5400000">
            <a:off x="2869406" y="4958557"/>
            <a:ext cx="1762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8" name="Line 18"/>
          <p:cNvSpPr>
            <a:spLocks noChangeShapeType="1"/>
          </p:cNvSpPr>
          <p:nvPr/>
        </p:nvSpPr>
        <p:spPr bwMode="auto">
          <a:xfrm rot="-5400000">
            <a:off x="3155950" y="4962526"/>
            <a:ext cx="1746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39" name="Line 19"/>
          <p:cNvSpPr>
            <a:spLocks noChangeShapeType="1"/>
          </p:cNvSpPr>
          <p:nvPr/>
        </p:nvSpPr>
        <p:spPr bwMode="auto">
          <a:xfrm rot="-5400000">
            <a:off x="3433762" y="4962526"/>
            <a:ext cx="1746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40" name="Text Box 20"/>
          <p:cNvSpPr txBox="1">
            <a:spLocks noChangeArrowheads="1"/>
          </p:cNvSpPr>
          <p:nvPr/>
        </p:nvSpPr>
        <p:spPr bwMode="auto">
          <a:xfrm>
            <a:off x="388938" y="4632325"/>
            <a:ext cx="178276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-8</a:t>
            </a:r>
          </a:p>
        </p:txBody>
      </p:sp>
      <p:sp>
        <p:nvSpPr>
          <p:cNvPr id="38941" name="Text Box 21"/>
          <p:cNvSpPr txBox="1">
            <a:spLocks noChangeArrowheads="1"/>
          </p:cNvSpPr>
          <p:nvPr/>
        </p:nvSpPr>
        <p:spPr bwMode="auto">
          <a:xfrm>
            <a:off x="671513" y="4632325"/>
            <a:ext cx="178276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-6</a:t>
            </a:r>
          </a:p>
        </p:txBody>
      </p:sp>
      <p:sp>
        <p:nvSpPr>
          <p:cNvPr id="38942" name="Text Box 22"/>
          <p:cNvSpPr txBox="1">
            <a:spLocks noChangeArrowheads="1"/>
          </p:cNvSpPr>
          <p:nvPr/>
        </p:nvSpPr>
        <p:spPr bwMode="auto">
          <a:xfrm>
            <a:off x="973138" y="4632325"/>
            <a:ext cx="178276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-4</a:t>
            </a:r>
          </a:p>
        </p:txBody>
      </p:sp>
      <p:sp>
        <p:nvSpPr>
          <p:cNvPr id="38943" name="Text Box 23"/>
          <p:cNvSpPr txBox="1">
            <a:spLocks noChangeArrowheads="1"/>
          </p:cNvSpPr>
          <p:nvPr/>
        </p:nvSpPr>
        <p:spPr bwMode="auto">
          <a:xfrm>
            <a:off x="1227138" y="4632325"/>
            <a:ext cx="178276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-2</a:t>
            </a:r>
          </a:p>
        </p:txBody>
      </p:sp>
      <p:sp>
        <p:nvSpPr>
          <p:cNvPr id="38944" name="Text Box 24"/>
          <p:cNvSpPr txBox="1">
            <a:spLocks noChangeArrowheads="1"/>
          </p:cNvSpPr>
          <p:nvPr/>
        </p:nvSpPr>
        <p:spPr bwMode="auto">
          <a:xfrm>
            <a:off x="1539875" y="4632325"/>
            <a:ext cx="1724025"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0</a:t>
            </a:r>
          </a:p>
        </p:txBody>
      </p:sp>
      <p:sp>
        <p:nvSpPr>
          <p:cNvPr id="38945" name="Text Box 25"/>
          <p:cNvSpPr txBox="1">
            <a:spLocks noChangeArrowheads="1"/>
          </p:cNvSpPr>
          <p:nvPr/>
        </p:nvSpPr>
        <p:spPr bwMode="auto">
          <a:xfrm>
            <a:off x="1768475" y="4632325"/>
            <a:ext cx="1827213"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+2</a:t>
            </a:r>
          </a:p>
        </p:txBody>
      </p:sp>
      <p:sp>
        <p:nvSpPr>
          <p:cNvPr id="38946" name="Text Box 26"/>
          <p:cNvSpPr txBox="1">
            <a:spLocks noChangeArrowheads="1"/>
          </p:cNvSpPr>
          <p:nvPr/>
        </p:nvSpPr>
        <p:spPr bwMode="auto">
          <a:xfrm>
            <a:off x="2043113" y="4632325"/>
            <a:ext cx="182721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+4</a:t>
            </a:r>
          </a:p>
        </p:txBody>
      </p:sp>
      <p:sp>
        <p:nvSpPr>
          <p:cNvPr id="38947" name="Text Box 27"/>
          <p:cNvSpPr txBox="1">
            <a:spLocks noChangeArrowheads="1"/>
          </p:cNvSpPr>
          <p:nvPr/>
        </p:nvSpPr>
        <p:spPr bwMode="auto">
          <a:xfrm>
            <a:off x="2325688" y="4632325"/>
            <a:ext cx="182721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+6</a:t>
            </a:r>
          </a:p>
        </p:txBody>
      </p:sp>
      <p:sp>
        <p:nvSpPr>
          <p:cNvPr id="38948" name="Text Box 28"/>
          <p:cNvSpPr txBox="1">
            <a:spLocks noChangeArrowheads="1"/>
          </p:cNvSpPr>
          <p:nvPr/>
        </p:nvSpPr>
        <p:spPr bwMode="auto">
          <a:xfrm>
            <a:off x="2608263" y="4632325"/>
            <a:ext cx="1827212" cy="1025525"/>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algn="ctr" eaLnBrk="1" hangingPunct="1"/>
            <a:r>
              <a:rPr kumimoji="0" lang="en-US" altLang="zh-TW" sz="1400"/>
              <a:t>+8</a:t>
            </a:r>
          </a:p>
        </p:txBody>
      </p:sp>
      <p:sp>
        <p:nvSpPr>
          <p:cNvPr id="38949" name="Freeform 35"/>
          <p:cNvSpPr>
            <a:spLocks/>
          </p:cNvSpPr>
          <p:nvPr/>
        </p:nvSpPr>
        <p:spPr bwMode="auto">
          <a:xfrm>
            <a:off x="911225" y="2620963"/>
            <a:ext cx="2687638" cy="604837"/>
          </a:xfrm>
          <a:custGeom>
            <a:avLst/>
            <a:gdLst>
              <a:gd name="T0" fmla="*/ 0 w 1524"/>
              <a:gd name="T1" fmla="*/ 604837 h 330"/>
              <a:gd name="T2" fmla="*/ 1491957 w 1524"/>
              <a:gd name="T3" fmla="*/ 604837 h 330"/>
              <a:gd name="T4" fmla="*/ 1491957 w 1524"/>
              <a:gd name="T5" fmla="*/ 0 h 330"/>
              <a:gd name="T6" fmla="*/ 2687638 w 1524"/>
              <a:gd name="T7" fmla="*/ 0 h 3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4" h="330">
                <a:moveTo>
                  <a:pt x="0" y="330"/>
                </a:moveTo>
                <a:lnTo>
                  <a:pt x="846" y="330"/>
                </a:lnTo>
                <a:lnTo>
                  <a:pt x="846" y="0"/>
                </a:lnTo>
                <a:lnTo>
                  <a:pt x="1524" y="0"/>
                </a:lnTo>
              </a:path>
            </a:pathLst>
          </a:custGeom>
          <a:noFill/>
          <a:ln w="38100" cap="flat" cmpd="sng">
            <a:solidFill>
              <a:schemeClr val="accent2"/>
            </a:solidFill>
            <a:prstDash val="solid"/>
            <a:round/>
            <a:headEnd/>
            <a:tailEnd/>
          </a:ln>
          <a:effectLst/>
          <a:extLst>
            <a:ext uri="{909E8E84-426E-40DD-AFC4-6F175D3DCCD1}">
              <a14:hiddenFill xmlns:a14="http://schemas.microsoft.com/office/drawing/2010/main">
                <a:solidFill>
                  <a:srgbClr val="A98A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0" name="Line 36"/>
          <p:cNvSpPr>
            <a:spLocks noChangeShapeType="1"/>
          </p:cNvSpPr>
          <p:nvPr/>
        </p:nvSpPr>
        <p:spPr bwMode="auto">
          <a:xfrm flipV="1">
            <a:off x="2403475" y="2632075"/>
            <a:ext cx="1152525" cy="593725"/>
          </a:xfrm>
          <a:prstGeom prst="line">
            <a:avLst/>
          </a:prstGeom>
          <a:noFill/>
          <a:ln w="381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1" name="Oval 37"/>
          <p:cNvSpPr>
            <a:spLocks noChangeArrowheads="1"/>
          </p:cNvSpPr>
          <p:nvPr/>
        </p:nvSpPr>
        <p:spPr bwMode="auto">
          <a:xfrm>
            <a:off x="2360613" y="2489200"/>
            <a:ext cx="98425" cy="1031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2" name="Oval 38"/>
          <p:cNvSpPr>
            <a:spLocks noChangeArrowheads="1"/>
          </p:cNvSpPr>
          <p:nvPr/>
        </p:nvSpPr>
        <p:spPr bwMode="auto">
          <a:xfrm>
            <a:off x="2476500" y="2281238"/>
            <a:ext cx="100013" cy="1016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3" name="Oval 39"/>
          <p:cNvSpPr>
            <a:spLocks noChangeArrowheads="1"/>
          </p:cNvSpPr>
          <p:nvPr/>
        </p:nvSpPr>
        <p:spPr bwMode="auto">
          <a:xfrm>
            <a:off x="2603500" y="2181225"/>
            <a:ext cx="100013" cy="1031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4" name="Oval 40"/>
          <p:cNvSpPr>
            <a:spLocks noChangeArrowheads="1"/>
          </p:cNvSpPr>
          <p:nvPr/>
        </p:nvSpPr>
        <p:spPr bwMode="auto">
          <a:xfrm>
            <a:off x="2360613" y="2368550"/>
            <a:ext cx="98425" cy="1031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5" name="Oval 41"/>
          <p:cNvSpPr>
            <a:spLocks noChangeArrowheads="1"/>
          </p:cNvSpPr>
          <p:nvPr/>
        </p:nvSpPr>
        <p:spPr bwMode="auto">
          <a:xfrm>
            <a:off x="2752725" y="2093913"/>
            <a:ext cx="98425" cy="1031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6" name="Oval 42"/>
          <p:cNvSpPr>
            <a:spLocks noChangeArrowheads="1"/>
          </p:cNvSpPr>
          <p:nvPr/>
        </p:nvSpPr>
        <p:spPr bwMode="auto">
          <a:xfrm>
            <a:off x="2911475" y="2016125"/>
            <a:ext cx="98425" cy="1031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7" name="Oval 43"/>
          <p:cNvSpPr>
            <a:spLocks noChangeArrowheads="1"/>
          </p:cNvSpPr>
          <p:nvPr/>
        </p:nvSpPr>
        <p:spPr bwMode="auto">
          <a:xfrm>
            <a:off x="3059113" y="2181225"/>
            <a:ext cx="98425" cy="1031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8" name="Oval 44"/>
          <p:cNvSpPr>
            <a:spLocks noChangeArrowheads="1"/>
          </p:cNvSpPr>
          <p:nvPr/>
        </p:nvSpPr>
        <p:spPr bwMode="auto">
          <a:xfrm>
            <a:off x="3197225" y="2281238"/>
            <a:ext cx="98425" cy="1016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59" name="Oval 45"/>
          <p:cNvSpPr>
            <a:spLocks noChangeArrowheads="1"/>
          </p:cNvSpPr>
          <p:nvPr/>
        </p:nvSpPr>
        <p:spPr bwMode="auto">
          <a:xfrm>
            <a:off x="3344863" y="2401888"/>
            <a:ext cx="98425" cy="1016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60" name="Oval 46"/>
          <p:cNvSpPr>
            <a:spLocks noChangeArrowheads="1"/>
          </p:cNvSpPr>
          <p:nvPr/>
        </p:nvSpPr>
        <p:spPr bwMode="auto">
          <a:xfrm>
            <a:off x="3482975" y="2500313"/>
            <a:ext cx="98425" cy="1031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61" name="Text Box 48"/>
          <p:cNvSpPr txBox="1">
            <a:spLocks noChangeArrowheads="1"/>
          </p:cNvSpPr>
          <p:nvPr/>
        </p:nvSpPr>
        <p:spPr bwMode="auto">
          <a:xfrm>
            <a:off x="2771775" y="2565400"/>
            <a:ext cx="2416175" cy="1301750"/>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en-US" altLang="zh-TW" sz="1600" b="1"/>
              <a:t>Delayed</a:t>
            </a:r>
            <a:br>
              <a:rPr kumimoji="0" lang="en-US" altLang="zh-TW" sz="1600"/>
            </a:br>
            <a:r>
              <a:rPr kumimoji="0" lang="en-US" altLang="zh-TW" sz="1600" b="1"/>
              <a:t>reaction</a:t>
            </a:r>
            <a:endParaRPr kumimoji="0" lang="en-US" altLang="zh-TW" sz="1600"/>
          </a:p>
        </p:txBody>
      </p:sp>
      <p:sp>
        <p:nvSpPr>
          <p:cNvPr id="38962" name="Text Box 49"/>
          <p:cNvSpPr txBox="1">
            <a:spLocks noChangeArrowheads="1"/>
          </p:cNvSpPr>
          <p:nvPr/>
        </p:nvSpPr>
        <p:spPr bwMode="auto">
          <a:xfrm>
            <a:off x="2268538" y="3284538"/>
            <a:ext cx="3152775" cy="1301750"/>
          </a:xfrm>
          <a:prstGeom prst="rect">
            <a:avLst/>
          </a:prstGeom>
          <a:noFill/>
          <a:ln>
            <a:noFill/>
          </a:ln>
          <a:effectLst/>
          <a:extLst>
            <a:ext uri="{909E8E84-426E-40DD-AFC4-6F175D3DCCD1}">
              <a14:hiddenFill xmlns:a14="http://schemas.microsoft.com/office/drawing/2010/main">
                <a:solidFill>
                  <a:srgbClr val="A98AB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en-US" altLang="zh-TW" sz="1600" b="1"/>
              <a:t>Efficient</a:t>
            </a:r>
            <a:r>
              <a:rPr kumimoji="0" lang="en-US" altLang="zh-TW" sz="1600"/>
              <a:t> </a:t>
            </a:r>
            <a:r>
              <a:rPr kumimoji="0" lang="en-US" altLang="zh-TW" sz="1600" b="1"/>
              <a:t>market</a:t>
            </a:r>
            <a:br>
              <a:rPr kumimoji="0" lang="en-US" altLang="zh-TW" sz="1600"/>
            </a:br>
            <a:r>
              <a:rPr kumimoji="0" lang="en-US" altLang="zh-TW" sz="1600" b="1"/>
              <a:t>reaction</a:t>
            </a:r>
            <a:endParaRPr kumimoji="0" lang="en-US" altLang="zh-TW" sz="1600"/>
          </a:p>
        </p:txBody>
      </p:sp>
      <p:sp>
        <p:nvSpPr>
          <p:cNvPr id="38963" name="Freeform 50"/>
          <p:cNvSpPr>
            <a:spLocks/>
          </p:cNvSpPr>
          <p:nvPr/>
        </p:nvSpPr>
        <p:spPr bwMode="auto">
          <a:xfrm>
            <a:off x="2646363" y="2676525"/>
            <a:ext cx="360362" cy="1022350"/>
          </a:xfrm>
          <a:custGeom>
            <a:avLst/>
            <a:gdLst>
              <a:gd name="T0" fmla="*/ 360362 w 204"/>
              <a:gd name="T1" fmla="*/ 1022350 h 558"/>
              <a:gd name="T2" fmla="*/ 74192 w 204"/>
              <a:gd name="T3" fmla="*/ 615609 h 558"/>
              <a:gd name="T4" fmla="*/ 0 w 204"/>
              <a:gd name="T5" fmla="*/ 0 h 558"/>
              <a:gd name="T6" fmla="*/ 0 60000 65536"/>
              <a:gd name="T7" fmla="*/ 0 60000 65536"/>
              <a:gd name="T8" fmla="*/ 0 60000 65536"/>
            </a:gdLst>
            <a:ahLst/>
            <a:cxnLst>
              <a:cxn ang="T6">
                <a:pos x="T0" y="T1"/>
              </a:cxn>
              <a:cxn ang="T7">
                <a:pos x="T2" y="T3"/>
              </a:cxn>
              <a:cxn ang="T8">
                <a:pos x="T4" y="T5"/>
              </a:cxn>
            </a:cxnLst>
            <a:rect l="0" t="0" r="r" b="b"/>
            <a:pathLst>
              <a:path w="204" h="558">
                <a:moveTo>
                  <a:pt x="204" y="558"/>
                </a:moveTo>
                <a:cubicBezTo>
                  <a:pt x="140" y="493"/>
                  <a:pt x="76" y="429"/>
                  <a:pt x="42" y="336"/>
                </a:cubicBezTo>
                <a:cubicBezTo>
                  <a:pt x="8" y="243"/>
                  <a:pt x="4" y="121"/>
                  <a:pt x="0"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98A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64" name="Freeform 51"/>
          <p:cNvSpPr>
            <a:spLocks/>
          </p:cNvSpPr>
          <p:nvPr/>
        </p:nvSpPr>
        <p:spPr bwMode="auto">
          <a:xfrm>
            <a:off x="3111500" y="2928938"/>
            <a:ext cx="434975" cy="285750"/>
          </a:xfrm>
          <a:custGeom>
            <a:avLst/>
            <a:gdLst>
              <a:gd name="T0" fmla="*/ 434975 w 246"/>
              <a:gd name="T1" fmla="*/ 285750 h 132"/>
              <a:gd name="T2" fmla="*/ 95482 w 246"/>
              <a:gd name="T3" fmla="*/ 103909 h 132"/>
              <a:gd name="T4" fmla="*/ 0 w 246"/>
              <a:gd name="T5" fmla="*/ 0 h 132"/>
              <a:gd name="T6" fmla="*/ 0 60000 65536"/>
              <a:gd name="T7" fmla="*/ 0 60000 65536"/>
              <a:gd name="T8" fmla="*/ 0 60000 65536"/>
            </a:gdLst>
            <a:ahLst/>
            <a:cxnLst>
              <a:cxn ang="T6">
                <a:pos x="T0" y="T1"/>
              </a:cxn>
              <a:cxn ang="T7">
                <a:pos x="T2" y="T3"/>
              </a:cxn>
              <a:cxn ang="T8">
                <a:pos x="T4" y="T5"/>
              </a:cxn>
            </a:cxnLst>
            <a:rect l="0" t="0" r="r" b="b"/>
            <a:pathLst>
              <a:path w="246" h="132">
                <a:moveTo>
                  <a:pt x="246" y="132"/>
                </a:moveTo>
                <a:cubicBezTo>
                  <a:pt x="170" y="101"/>
                  <a:pt x="95" y="70"/>
                  <a:pt x="54" y="48"/>
                </a:cubicBezTo>
                <a:cubicBezTo>
                  <a:pt x="13" y="26"/>
                  <a:pt x="6" y="13"/>
                  <a:pt x="0"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98A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65" name="Freeform 52"/>
          <p:cNvSpPr>
            <a:spLocks/>
          </p:cNvSpPr>
          <p:nvPr/>
        </p:nvSpPr>
        <p:spPr bwMode="auto">
          <a:xfrm>
            <a:off x="2863850" y="1741488"/>
            <a:ext cx="460375" cy="242887"/>
          </a:xfrm>
          <a:custGeom>
            <a:avLst/>
            <a:gdLst>
              <a:gd name="T0" fmla="*/ 460375 w 261"/>
              <a:gd name="T1" fmla="*/ 12784 h 114"/>
              <a:gd name="T2" fmla="*/ 68792 w 261"/>
              <a:gd name="T3" fmla="*/ 38351 h 114"/>
              <a:gd name="T4" fmla="*/ 47625 w 261"/>
              <a:gd name="T5" fmla="*/ 242887 h 114"/>
              <a:gd name="T6" fmla="*/ 0 60000 65536"/>
              <a:gd name="T7" fmla="*/ 0 60000 65536"/>
              <a:gd name="T8" fmla="*/ 0 60000 65536"/>
            </a:gdLst>
            <a:ahLst/>
            <a:cxnLst>
              <a:cxn ang="T6">
                <a:pos x="T0" y="T1"/>
              </a:cxn>
              <a:cxn ang="T7">
                <a:pos x="T2" y="T3"/>
              </a:cxn>
              <a:cxn ang="T8">
                <a:pos x="T4" y="T5"/>
              </a:cxn>
            </a:cxnLst>
            <a:rect l="0" t="0" r="r" b="b"/>
            <a:pathLst>
              <a:path w="261" h="114">
                <a:moveTo>
                  <a:pt x="261" y="6"/>
                </a:moveTo>
                <a:cubicBezTo>
                  <a:pt x="169" y="3"/>
                  <a:pt x="78" y="0"/>
                  <a:pt x="39" y="18"/>
                </a:cubicBezTo>
                <a:cubicBezTo>
                  <a:pt x="0" y="36"/>
                  <a:pt x="29" y="96"/>
                  <a:pt x="27" y="114"/>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98AB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2134" tIns="406076" rIns="812134" bIns="406076">
            <a:spAutoFit/>
          </a:bodyPr>
          <a:lstStyle/>
          <a:p>
            <a:endParaRPr lang="zh-HK" altLang="en-US"/>
          </a:p>
        </p:txBody>
      </p:sp>
      <p:sp>
        <p:nvSpPr>
          <p:cNvPr id="38966" name="Text Box 53"/>
          <p:cNvSpPr txBox="1">
            <a:spLocks noChangeArrowheads="1"/>
          </p:cNvSpPr>
          <p:nvPr/>
        </p:nvSpPr>
        <p:spPr bwMode="auto">
          <a:xfrm>
            <a:off x="4932363" y="1341438"/>
            <a:ext cx="3960812" cy="449897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3236" tIns="51618" rIns="103236" bIns="51618">
            <a:spAutoFit/>
          </a:bodyPr>
          <a:lstStyle>
            <a:lvl1pPr defTabSz="1031875" eaLnBrk="0" hangingPunct="0">
              <a:defRPr kumimoji="1">
                <a:solidFill>
                  <a:schemeClr val="tx1"/>
                </a:solidFill>
                <a:latin typeface="Arial" charset="0"/>
                <a:ea typeface="新細明體" pitchFamily="18" charset="-120"/>
              </a:defRPr>
            </a:lvl1pPr>
            <a:lvl2pPr marL="742950" indent="-285750" defTabSz="1031875" eaLnBrk="0" hangingPunct="0">
              <a:defRPr kumimoji="1">
                <a:solidFill>
                  <a:schemeClr val="tx1"/>
                </a:solidFill>
                <a:latin typeface="Arial" charset="0"/>
                <a:ea typeface="新細明體" pitchFamily="18" charset="-120"/>
              </a:defRPr>
            </a:lvl2pPr>
            <a:lvl3pPr marL="1143000" indent="-228600" defTabSz="1031875" eaLnBrk="0" hangingPunct="0">
              <a:defRPr kumimoji="1">
                <a:solidFill>
                  <a:schemeClr val="tx1"/>
                </a:solidFill>
                <a:latin typeface="Arial" charset="0"/>
                <a:ea typeface="新細明體" pitchFamily="18" charset="-120"/>
              </a:defRPr>
            </a:lvl3pPr>
            <a:lvl4pPr marL="1600200" indent="-228600" defTabSz="1031875" eaLnBrk="0" hangingPunct="0">
              <a:defRPr kumimoji="1">
                <a:solidFill>
                  <a:schemeClr val="tx1"/>
                </a:solidFill>
                <a:latin typeface="Arial" charset="0"/>
                <a:ea typeface="新細明體" pitchFamily="18" charset="-120"/>
              </a:defRPr>
            </a:lvl4pPr>
            <a:lvl5pPr marL="2057400" indent="-228600" defTabSz="1031875" eaLnBrk="0" hangingPunct="0">
              <a:defRPr kumimoji="1">
                <a:solidFill>
                  <a:schemeClr val="tx1"/>
                </a:solidFill>
                <a:latin typeface="Arial" charset="0"/>
                <a:ea typeface="新細明體" pitchFamily="18" charset="-120"/>
              </a:defRPr>
            </a:lvl5pPr>
            <a:lvl6pPr marL="2514600" indent="-228600" defTabSz="1031875"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defTabSz="1031875"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defTabSz="1031875"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defTabSz="1031875"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en-US" altLang="zh-TW" b="1" i="1"/>
              <a:t>Efficient market reaction</a:t>
            </a:r>
            <a:r>
              <a:rPr kumimoji="0" lang="en-US" altLang="zh-TW" i="1">
                <a:solidFill>
                  <a:schemeClr val="accent2"/>
                </a:solidFill>
              </a:rPr>
              <a:t>:</a:t>
            </a:r>
            <a:r>
              <a:rPr kumimoji="0" lang="en-US" altLang="zh-TW"/>
              <a:t> the price</a:t>
            </a:r>
            <a:br>
              <a:rPr kumimoji="0" lang="en-US" altLang="zh-TW"/>
            </a:br>
            <a:r>
              <a:rPr kumimoji="0" lang="en-US" altLang="zh-TW"/>
              <a:t>instantaneously adjusts to and fully reflects new information; there is no tendency for subsequent increases and decreases.</a:t>
            </a:r>
          </a:p>
          <a:p>
            <a:pPr eaLnBrk="1" hangingPunct="1"/>
            <a:endParaRPr kumimoji="0" lang="en-US" altLang="zh-TW"/>
          </a:p>
          <a:p>
            <a:pPr eaLnBrk="1" hangingPunct="1"/>
            <a:r>
              <a:rPr kumimoji="0" lang="en-US" altLang="zh-TW" b="1" i="1"/>
              <a:t>Delayed reaction</a:t>
            </a:r>
            <a:r>
              <a:rPr kumimoji="0" lang="en-US" altLang="zh-TW" i="1">
                <a:solidFill>
                  <a:schemeClr val="hlink"/>
                </a:solidFill>
              </a:rPr>
              <a:t>:</a:t>
            </a:r>
            <a:r>
              <a:rPr kumimoji="0" lang="en-US" altLang="zh-TW"/>
              <a:t> The price partially adjusts to the new information; eight days elapse before the price completely reflects the new information.</a:t>
            </a:r>
          </a:p>
          <a:p>
            <a:pPr eaLnBrk="1" hangingPunct="1"/>
            <a:endParaRPr kumimoji="0" lang="en-US" altLang="zh-TW"/>
          </a:p>
          <a:p>
            <a:pPr eaLnBrk="1" hangingPunct="1"/>
            <a:r>
              <a:rPr kumimoji="0" lang="en-US" altLang="zh-TW" b="1" i="1"/>
              <a:t>Overreaction and correction</a:t>
            </a:r>
            <a:r>
              <a:rPr kumimoji="0" lang="en-US" altLang="zh-TW" i="1">
                <a:solidFill>
                  <a:schemeClr val="tx2"/>
                </a:solidFill>
              </a:rPr>
              <a:t>:</a:t>
            </a:r>
            <a:r>
              <a:rPr kumimoji="0" lang="en-US" altLang="zh-TW"/>
              <a:t> The price over adjusts to the new information; it overshoots the new price and subsequently corrects.</a:t>
            </a:r>
          </a:p>
        </p:txBody>
      </p:sp>
    </p:spTree>
    <p:extLst>
      <p:ext uri="{BB962C8B-B14F-4D97-AF65-F5344CB8AC3E}">
        <p14:creationId xmlns:p14="http://schemas.microsoft.com/office/powerpoint/2010/main" val="466582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頁尾版面配置區 4"/>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39940" name="投影片編號版面配置區 5"/>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9F4D4FC9-0154-4991-B538-39A5D9BE40D9}" type="slidenum">
              <a:rPr lang="en-US" altLang="zh-TW"/>
              <a:pPr eaLnBrk="1" hangingPunct="1"/>
              <a:t>12</a:t>
            </a:fld>
            <a:endParaRPr lang="en-US" altLang="zh-TW"/>
          </a:p>
        </p:txBody>
      </p:sp>
      <p:sp>
        <p:nvSpPr>
          <p:cNvPr id="39941" name="Rectangle 2"/>
          <p:cNvSpPr>
            <a:spLocks noGrp="1" noChangeArrowheads="1"/>
          </p:cNvSpPr>
          <p:nvPr>
            <p:ph type="title"/>
          </p:nvPr>
        </p:nvSpPr>
        <p:spPr/>
        <p:txBody>
          <a:bodyPr>
            <a:normAutofit/>
          </a:bodyPr>
          <a:lstStyle/>
          <a:p>
            <a:pPr algn="l" eaLnBrk="1" hangingPunct="1"/>
            <a:r>
              <a:rPr lang="en-US" altLang="zh-TW" dirty="0"/>
              <a:t>What Makes Markets Efficient?</a:t>
            </a:r>
          </a:p>
        </p:txBody>
      </p:sp>
      <p:sp>
        <p:nvSpPr>
          <p:cNvPr id="39942" name="Rectangle 3"/>
          <p:cNvSpPr>
            <a:spLocks noGrp="1" noChangeArrowheads="1"/>
          </p:cNvSpPr>
          <p:nvPr>
            <p:ph type="body" idx="1"/>
          </p:nvPr>
        </p:nvSpPr>
        <p:spPr/>
        <p:txBody>
          <a:bodyPr/>
          <a:lstStyle/>
          <a:p>
            <a:pPr eaLnBrk="1" hangingPunct="1"/>
            <a:r>
              <a:rPr lang="en-US" altLang="zh-TW" sz="2400" dirty="0"/>
              <a:t>There are many investors out there doing research</a:t>
            </a:r>
          </a:p>
          <a:p>
            <a:pPr lvl="1" eaLnBrk="1" hangingPunct="1"/>
            <a:r>
              <a:rPr lang="en-US" altLang="zh-TW" sz="2400" dirty="0"/>
              <a:t>As new information comes to market, this information is analyzed and trades are made based on this information</a:t>
            </a:r>
          </a:p>
          <a:p>
            <a:pPr lvl="1" eaLnBrk="1" hangingPunct="1"/>
            <a:r>
              <a:rPr lang="en-US" altLang="zh-TW" sz="2400" dirty="0"/>
              <a:t>Therefore, prices should reflect all available public information</a:t>
            </a:r>
          </a:p>
          <a:p>
            <a:pPr eaLnBrk="1" hangingPunct="1"/>
            <a:r>
              <a:rPr lang="en-US" altLang="zh-TW" sz="2400" dirty="0"/>
              <a:t>If investors stop researching stocks, then the market will not be efficient</a:t>
            </a:r>
          </a:p>
          <a:p>
            <a:pPr eaLnBrk="1" hangingPunct="1"/>
            <a:r>
              <a:rPr lang="en-US" altLang="zh-TW" sz="2400" dirty="0"/>
              <a:t>Have the financial market become more informative over past 50 years? No!</a:t>
            </a:r>
          </a:p>
          <a:p>
            <a:pPr eaLnBrk="1" hangingPunct="1"/>
            <a:endParaRPr lang="en-US" altLang="zh-TW" sz="2400" dirty="0"/>
          </a:p>
        </p:txBody>
      </p:sp>
    </p:spTree>
    <p:extLst>
      <p:ext uri="{BB962C8B-B14F-4D97-AF65-F5344CB8AC3E}">
        <p14:creationId xmlns:p14="http://schemas.microsoft.com/office/powerpoint/2010/main" val="149651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頁尾版面配置區 4"/>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40964" name="投影片編號版面配置區 5"/>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2B5A9933-0CF6-4F45-9992-0EADB66E45D0}" type="slidenum">
              <a:rPr lang="en-US" altLang="zh-TW"/>
              <a:pPr eaLnBrk="1" hangingPunct="1"/>
              <a:t>13</a:t>
            </a:fld>
            <a:endParaRPr lang="en-US" altLang="zh-TW"/>
          </a:p>
        </p:txBody>
      </p:sp>
      <p:sp>
        <p:nvSpPr>
          <p:cNvPr id="40965" name="Rectangle 2"/>
          <p:cNvSpPr>
            <a:spLocks noGrp="1" noChangeArrowheads="1"/>
          </p:cNvSpPr>
          <p:nvPr>
            <p:ph type="title"/>
          </p:nvPr>
        </p:nvSpPr>
        <p:spPr/>
        <p:txBody>
          <a:bodyPr>
            <a:normAutofit/>
          </a:bodyPr>
          <a:lstStyle/>
          <a:p>
            <a:pPr algn="l" eaLnBrk="1" hangingPunct="1"/>
            <a:r>
              <a:rPr lang="en-US" altLang="zh-TW" dirty="0"/>
              <a:t>Common Misconceptions about EMH</a:t>
            </a:r>
          </a:p>
        </p:txBody>
      </p:sp>
      <p:sp>
        <p:nvSpPr>
          <p:cNvPr id="40966" name="Rectangle 3"/>
          <p:cNvSpPr>
            <a:spLocks noGrp="1" noChangeArrowheads="1"/>
          </p:cNvSpPr>
          <p:nvPr>
            <p:ph type="body" idx="1"/>
          </p:nvPr>
        </p:nvSpPr>
        <p:spPr/>
        <p:txBody>
          <a:bodyPr/>
          <a:lstStyle/>
          <a:p>
            <a:pPr eaLnBrk="1" hangingPunct="1"/>
            <a:r>
              <a:rPr lang="en-US" altLang="zh-TW" sz="2400" dirty="0"/>
              <a:t>Efficient markets do not mean that you can</a:t>
            </a:r>
            <a:r>
              <a:rPr lang="en-US" altLang="zh-TW" sz="2400" dirty="0">
                <a:latin typeface="Times New Roman" pitchFamily="18" charset="0"/>
              </a:rPr>
              <a:t>’</a:t>
            </a:r>
            <a:r>
              <a:rPr lang="en-US" altLang="zh-TW" sz="2400" dirty="0"/>
              <a:t>t make money</a:t>
            </a:r>
          </a:p>
          <a:p>
            <a:pPr eaLnBrk="1" hangingPunct="1"/>
            <a:r>
              <a:rPr lang="en-US" altLang="zh-TW" sz="2400" dirty="0"/>
              <a:t>They do mean that, on average, you will earn a return that is appropriate for the risk undertaken and there is not a bias in prices that can be exploited to earn excess returns</a:t>
            </a:r>
          </a:p>
          <a:p>
            <a:pPr eaLnBrk="1" hangingPunct="1"/>
            <a:r>
              <a:rPr lang="en-US" altLang="zh-TW" sz="2400" dirty="0"/>
              <a:t>Market efficiency will not protect you from wrong choices if you do not diversify </a:t>
            </a:r>
            <a:r>
              <a:rPr lang="en-US" altLang="zh-TW" sz="2400" dirty="0">
                <a:latin typeface="Times New Roman" pitchFamily="18" charset="0"/>
              </a:rPr>
              <a:t>–</a:t>
            </a:r>
            <a:r>
              <a:rPr lang="en-US" altLang="zh-TW" sz="2400" dirty="0"/>
              <a:t> you still don</a:t>
            </a:r>
            <a:r>
              <a:rPr lang="en-US" altLang="zh-TW" sz="2400" dirty="0">
                <a:latin typeface="Times New Roman" pitchFamily="18" charset="0"/>
              </a:rPr>
              <a:t>’</a:t>
            </a:r>
            <a:r>
              <a:rPr lang="en-US" altLang="zh-TW" sz="2400" dirty="0"/>
              <a:t>t want to put all your eggs in one basket</a:t>
            </a:r>
          </a:p>
          <a:p>
            <a:pPr eaLnBrk="1" hangingPunct="1"/>
            <a:endParaRPr lang="en-US" altLang="zh-TW" sz="2400" dirty="0"/>
          </a:p>
        </p:txBody>
      </p:sp>
    </p:spTree>
    <p:extLst>
      <p:ext uri="{BB962C8B-B14F-4D97-AF65-F5344CB8AC3E}">
        <p14:creationId xmlns:p14="http://schemas.microsoft.com/office/powerpoint/2010/main" val="1416089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頁尾版面配置區 4"/>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44036" name="投影片編號版面配置區 5"/>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4CEC945A-DC83-4F4D-8CC8-D00F89E679FC}" type="slidenum">
              <a:rPr lang="en-US" altLang="zh-TW"/>
              <a:pPr eaLnBrk="1" hangingPunct="1"/>
              <a:t>14</a:t>
            </a:fld>
            <a:endParaRPr lang="en-US" altLang="zh-TW"/>
          </a:p>
        </p:txBody>
      </p:sp>
      <p:sp>
        <p:nvSpPr>
          <p:cNvPr id="44037" name="Rectangle 2"/>
          <p:cNvSpPr>
            <a:spLocks noGrp="1" noChangeArrowheads="1"/>
          </p:cNvSpPr>
          <p:nvPr>
            <p:ph type="title"/>
          </p:nvPr>
        </p:nvSpPr>
        <p:spPr/>
        <p:txBody>
          <a:bodyPr>
            <a:normAutofit/>
          </a:bodyPr>
          <a:lstStyle/>
          <a:p>
            <a:pPr algn="l" eaLnBrk="1" hangingPunct="1"/>
            <a:r>
              <a:rPr lang="en-US" altLang="zh-TW" dirty="0"/>
              <a:t>Weak Form Efficiency</a:t>
            </a:r>
          </a:p>
        </p:txBody>
      </p:sp>
      <p:sp>
        <p:nvSpPr>
          <p:cNvPr id="44038" name="Rectangle 3"/>
          <p:cNvSpPr>
            <a:spLocks noGrp="1" noChangeArrowheads="1"/>
          </p:cNvSpPr>
          <p:nvPr>
            <p:ph type="body" idx="1"/>
          </p:nvPr>
        </p:nvSpPr>
        <p:spPr/>
        <p:txBody>
          <a:bodyPr/>
          <a:lstStyle/>
          <a:p>
            <a:pPr eaLnBrk="1" hangingPunct="1">
              <a:lnSpc>
                <a:spcPct val="90000"/>
              </a:lnSpc>
            </a:pPr>
            <a:r>
              <a:rPr lang="en-US" altLang="zh-TW" sz="2400" dirty="0"/>
              <a:t>Prices reflect all past market information such as price and volume</a:t>
            </a:r>
          </a:p>
          <a:p>
            <a:pPr eaLnBrk="1" hangingPunct="1">
              <a:lnSpc>
                <a:spcPct val="90000"/>
              </a:lnSpc>
            </a:pPr>
            <a:r>
              <a:rPr lang="en-US" altLang="zh-TW" sz="2400" dirty="0"/>
              <a:t>If the market is weak form efficient, then investors cannot earn abnormal returns by trading on market information</a:t>
            </a:r>
          </a:p>
          <a:p>
            <a:pPr eaLnBrk="1" hangingPunct="1">
              <a:lnSpc>
                <a:spcPct val="90000"/>
              </a:lnSpc>
            </a:pPr>
            <a:r>
              <a:rPr lang="en-US" altLang="zh-TW" sz="2400" dirty="0"/>
              <a:t>Implies that technical analysis will not lead to abnormal returns</a:t>
            </a:r>
          </a:p>
          <a:p>
            <a:pPr eaLnBrk="1" hangingPunct="1">
              <a:lnSpc>
                <a:spcPct val="90000"/>
              </a:lnSpc>
            </a:pPr>
            <a:r>
              <a:rPr lang="en-US" altLang="zh-TW" sz="2400" dirty="0"/>
              <a:t>Empirical evidence indicates that markets are generally weak form efficient</a:t>
            </a:r>
          </a:p>
          <a:p>
            <a:pPr eaLnBrk="1" hangingPunct="1">
              <a:lnSpc>
                <a:spcPct val="90000"/>
              </a:lnSpc>
            </a:pPr>
            <a:endParaRPr lang="en-US" altLang="zh-TW" sz="2400" dirty="0"/>
          </a:p>
        </p:txBody>
      </p:sp>
    </p:spTree>
    <p:extLst>
      <p:ext uri="{BB962C8B-B14F-4D97-AF65-F5344CB8AC3E}">
        <p14:creationId xmlns:p14="http://schemas.microsoft.com/office/powerpoint/2010/main" val="62176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頁尾版面配置區 4"/>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43012" name="投影片編號版面配置區 5"/>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33993031-07DB-48D2-A800-5756D135E625}" type="slidenum">
              <a:rPr lang="en-US" altLang="zh-TW"/>
              <a:pPr eaLnBrk="1" hangingPunct="1"/>
              <a:t>15</a:t>
            </a:fld>
            <a:endParaRPr lang="en-US" altLang="zh-TW"/>
          </a:p>
        </p:txBody>
      </p:sp>
      <p:sp>
        <p:nvSpPr>
          <p:cNvPr id="43013" name="Rectangle 2"/>
          <p:cNvSpPr>
            <a:spLocks noGrp="1" noChangeArrowheads="1"/>
          </p:cNvSpPr>
          <p:nvPr>
            <p:ph type="title"/>
          </p:nvPr>
        </p:nvSpPr>
        <p:spPr/>
        <p:txBody>
          <a:bodyPr>
            <a:normAutofit/>
          </a:bodyPr>
          <a:lstStyle/>
          <a:p>
            <a:pPr algn="l" eaLnBrk="1" hangingPunct="1"/>
            <a:r>
              <a:rPr lang="en-US" altLang="zh-TW" dirty="0"/>
              <a:t>Semi-strong Form Efficiency</a:t>
            </a:r>
          </a:p>
        </p:txBody>
      </p:sp>
      <p:sp>
        <p:nvSpPr>
          <p:cNvPr id="43014" name="Rectangle 3"/>
          <p:cNvSpPr>
            <a:spLocks noGrp="1" noChangeArrowheads="1"/>
          </p:cNvSpPr>
          <p:nvPr>
            <p:ph type="body" idx="1"/>
          </p:nvPr>
        </p:nvSpPr>
        <p:spPr/>
        <p:txBody>
          <a:bodyPr/>
          <a:lstStyle/>
          <a:p>
            <a:pPr eaLnBrk="1" hangingPunct="1"/>
            <a:r>
              <a:rPr lang="en-US" altLang="zh-TW" sz="2400" dirty="0"/>
              <a:t>Prices reflect all publicly available information including trading information, annual reports, press releases, etc.</a:t>
            </a:r>
          </a:p>
          <a:p>
            <a:pPr eaLnBrk="1" hangingPunct="1"/>
            <a:r>
              <a:rPr lang="en-US" altLang="zh-TW" sz="2400" dirty="0"/>
              <a:t>If the market is semi-strong form efficient, then investors cannot earn abnormal returns by trading on public information</a:t>
            </a:r>
          </a:p>
          <a:p>
            <a:pPr eaLnBrk="1" hangingPunct="1"/>
            <a:r>
              <a:rPr lang="en-US" altLang="zh-TW" sz="2400" dirty="0"/>
              <a:t>Implies that fundamental analysis will not lead to abnormal returns</a:t>
            </a:r>
          </a:p>
          <a:p>
            <a:pPr eaLnBrk="1" hangingPunct="1"/>
            <a:endParaRPr lang="en-US" altLang="zh-TW" sz="2400" dirty="0"/>
          </a:p>
        </p:txBody>
      </p:sp>
    </p:spTree>
    <p:extLst>
      <p:ext uri="{BB962C8B-B14F-4D97-AF65-F5344CB8AC3E}">
        <p14:creationId xmlns:p14="http://schemas.microsoft.com/office/powerpoint/2010/main" val="138083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頁尾版面配置區 4"/>
          <p:cNvSpPr>
            <a:spLocks noGrp="1"/>
          </p:cNvSpPr>
          <p:nvPr>
            <p:ph type="ftr" sz="quarter" idx="11"/>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41988" name="投影片編號版面配置區 5"/>
          <p:cNvSpPr>
            <a:spLocks noGrp="1"/>
          </p:cNvSpPr>
          <p:nvPr>
            <p:ph type="sldNum" sz="quarter" idx="12"/>
          </p:nvPr>
        </p:nvSpPr>
        <p:spPr>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F1D0D0F9-11DD-4BCA-BE81-B41918D54998}" type="slidenum">
              <a:rPr lang="en-US" altLang="zh-TW"/>
              <a:pPr eaLnBrk="1" hangingPunct="1"/>
              <a:t>16</a:t>
            </a:fld>
            <a:endParaRPr lang="en-US" altLang="zh-TW"/>
          </a:p>
        </p:txBody>
      </p:sp>
      <p:sp>
        <p:nvSpPr>
          <p:cNvPr id="41989" name="Rectangle 2"/>
          <p:cNvSpPr>
            <a:spLocks noGrp="1" noChangeArrowheads="1"/>
          </p:cNvSpPr>
          <p:nvPr>
            <p:ph type="title"/>
          </p:nvPr>
        </p:nvSpPr>
        <p:spPr/>
        <p:txBody>
          <a:bodyPr>
            <a:normAutofit/>
          </a:bodyPr>
          <a:lstStyle/>
          <a:p>
            <a:pPr algn="l" eaLnBrk="1" hangingPunct="1"/>
            <a:r>
              <a:rPr lang="en-US" altLang="zh-TW" dirty="0"/>
              <a:t>Strong Form Efficiency</a:t>
            </a:r>
          </a:p>
        </p:txBody>
      </p:sp>
      <p:sp>
        <p:nvSpPr>
          <p:cNvPr id="41990" name="Rectangle 3"/>
          <p:cNvSpPr>
            <a:spLocks noGrp="1" noChangeArrowheads="1"/>
          </p:cNvSpPr>
          <p:nvPr>
            <p:ph type="body" idx="1"/>
          </p:nvPr>
        </p:nvSpPr>
        <p:spPr/>
        <p:txBody>
          <a:bodyPr/>
          <a:lstStyle/>
          <a:p>
            <a:pPr eaLnBrk="1" hangingPunct="1"/>
            <a:r>
              <a:rPr lang="en-US" altLang="zh-TW" sz="2400"/>
              <a:t>Prices reflect all information, including public and private</a:t>
            </a:r>
          </a:p>
          <a:p>
            <a:pPr eaLnBrk="1" hangingPunct="1"/>
            <a:r>
              <a:rPr lang="en-US" altLang="zh-TW" sz="2400"/>
              <a:t>If the market is strong form efficient, then investors could not earn abnormal returns regardless of the information they possessed</a:t>
            </a:r>
          </a:p>
          <a:p>
            <a:pPr eaLnBrk="1" hangingPunct="1"/>
            <a:r>
              <a:rPr lang="en-US" altLang="zh-TW" sz="2400"/>
              <a:t>Empirical evidence indicates that markets are NOT strong form efficient and that insiders could earn abnormal returns</a:t>
            </a:r>
          </a:p>
          <a:p>
            <a:pPr eaLnBrk="1" hangingPunct="1"/>
            <a:endParaRPr lang="en-US" altLang="zh-TW" sz="2400"/>
          </a:p>
        </p:txBody>
      </p:sp>
    </p:spTree>
    <p:extLst>
      <p:ext uri="{BB962C8B-B14F-4D97-AF65-F5344CB8AC3E}">
        <p14:creationId xmlns:p14="http://schemas.microsoft.com/office/powerpoint/2010/main" val="2830356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p:cNvSpPr>
            <a:spLocks noGrp="1"/>
          </p:cNvSpPr>
          <p:nvPr>
            <p:ph type="ftr" sz="quarter" idx="11"/>
          </p:nvPr>
        </p:nvSpPr>
        <p:spPr/>
        <p:txBody>
          <a:bodyPr/>
          <a:lstStyle/>
          <a:p>
            <a:pPr algn="l">
              <a:defRPr/>
            </a:pPr>
            <a:r>
              <a:rPr lang="en-US" altLang="zh-HK" dirty="0"/>
              <a:t>EF3333</a:t>
            </a:r>
            <a:r>
              <a:rPr lang="en-US" altLang="zh-TW" dirty="0"/>
              <a:t> Chapter 6</a:t>
            </a:r>
          </a:p>
        </p:txBody>
      </p:sp>
      <p:sp>
        <p:nvSpPr>
          <p:cNvPr id="4" name="投影片編號版面配置區 3"/>
          <p:cNvSpPr>
            <a:spLocks noGrp="1"/>
          </p:cNvSpPr>
          <p:nvPr>
            <p:ph type="sldNum" sz="quarter" idx="12"/>
          </p:nvPr>
        </p:nvSpPr>
        <p:spPr/>
        <p:txBody>
          <a:bodyPr/>
          <a:lstStyle/>
          <a:p>
            <a:pPr>
              <a:defRPr/>
            </a:pPr>
            <a:fld id="{F6C3C4FD-8D5E-4A0A-8A5F-C0868D8FD902}" type="slidenum">
              <a:rPr lang="en-US" altLang="zh-TW" smtClean="0"/>
              <a:pPr>
                <a:defRPr/>
              </a:pPr>
              <a:t>17</a:t>
            </a:fld>
            <a:endParaRPr lang="en-US" altLang="zh-TW"/>
          </a:p>
        </p:txBody>
      </p:sp>
      <p:grpSp>
        <p:nvGrpSpPr>
          <p:cNvPr id="5" name="群組 4"/>
          <p:cNvGrpSpPr/>
          <p:nvPr/>
        </p:nvGrpSpPr>
        <p:grpSpPr>
          <a:xfrm>
            <a:off x="342900" y="1173956"/>
            <a:ext cx="8534400" cy="4357688"/>
            <a:chOff x="381000" y="1905000"/>
            <a:chExt cx="8534400" cy="4357688"/>
          </a:xfrm>
        </p:grpSpPr>
        <p:sp>
          <p:nvSpPr>
            <p:cNvPr id="6" name="Oval 3"/>
            <p:cNvSpPr>
              <a:spLocks noChangeArrowheads="1"/>
            </p:cNvSpPr>
            <p:nvPr/>
          </p:nvSpPr>
          <p:spPr bwMode="auto">
            <a:xfrm>
              <a:off x="2514600" y="1905000"/>
              <a:ext cx="4191000" cy="4038600"/>
            </a:xfrm>
            <a:prstGeom prst="ellipse">
              <a:avLst/>
            </a:prstGeom>
            <a:solidFill>
              <a:srgbClr val="CC0000"/>
            </a:solidFill>
            <a:ln w="28575">
              <a:solidFill>
                <a:srgbClr val="CC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7" name="Oval 4"/>
            <p:cNvSpPr>
              <a:spLocks noChangeArrowheads="1"/>
            </p:cNvSpPr>
            <p:nvPr/>
          </p:nvSpPr>
          <p:spPr bwMode="auto">
            <a:xfrm>
              <a:off x="3276600" y="2667000"/>
              <a:ext cx="2743200" cy="2514600"/>
            </a:xfrm>
            <a:prstGeom prst="ellipse">
              <a:avLst/>
            </a:prstGeom>
            <a:solidFill>
              <a:schemeClr val="accent2"/>
            </a:solidFill>
            <a:ln w="28575">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8" name="Oval 5"/>
            <p:cNvSpPr>
              <a:spLocks noChangeArrowheads="1"/>
            </p:cNvSpPr>
            <p:nvPr/>
          </p:nvSpPr>
          <p:spPr bwMode="auto">
            <a:xfrm>
              <a:off x="4038600" y="3352800"/>
              <a:ext cx="1295400" cy="1219200"/>
            </a:xfrm>
            <a:prstGeom prst="ellipse">
              <a:avLst/>
            </a:prstGeom>
            <a:solidFill>
              <a:srgbClr val="009900"/>
            </a:solidFill>
            <a:ln w="28575">
              <a:solidFill>
                <a:srgbClr val="80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HK" altLang="en-US"/>
            </a:p>
          </p:txBody>
        </p:sp>
        <p:sp>
          <p:nvSpPr>
            <p:cNvPr id="9" name="Text Box 6"/>
            <p:cNvSpPr txBox="1">
              <a:spLocks noChangeArrowheads="1"/>
            </p:cNvSpPr>
            <p:nvPr/>
          </p:nvSpPr>
          <p:spPr bwMode="auto">
            <a:xfrm>
              <a:off x="6400800" y="4648200"/>
              <a:ext cx="25146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HK" sz="2400" b="1">
                  <a:solidFill>
                    <a:srgbClr val="009900"/>
                  </a:solidFill>
                  <a:ea typeface="新細明體" charset="-120"/>
                </a:rPr>
                <a:t>WEAK</a:t>
              </a:r>
            </a:p>
            <a:p>
              <a:pPr algn="ctr" eaLnBrk="0" hangingPunct="0">
                <a:spcBef>
                  <a:spcPct val="50000"/>
                </a:spcBef>
              </a:pPr>
              <a:r>
                <a:rPr lang="en-US" altLang="zh-HK" sz="2400">
                  <a:ea typeface="新細明體" charset="-120"/>
                </a:rPr>
                <a:t>Security Market Information</a:t>
              </a:r>
            </a:p>
          </p:txBody>
        </p:sp>
        <p:sp>
          <p:nvSpPr>
            <p:cNvPr id="10" name="Text Box 7"/>
            <p:cNvSpPr txBox="1">
              <a:spLocks noChangeArrowheads="1"/>
            </p:cNvSpPr>
            <p:nvPr/>
          </p:nvSpPr>
          <p:spPr bwMode="auto">
            <a:xfrm>
              <a:off x="381000" y="5257800"/>
              <a:ext cx="2743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HK" sz="2400" b="1">
                  <a:solidFill>
                    <a:schemeClr val="accent2"/>
                  </a:solidFill>
                  <a:ea typeface="新細明體" charset="-120"/>
                </a:rPr>
                <a:t>SEMISTRONG</a:t>
              </a:r>
            </a:p>
            <a:p>
              <a:pPr algn="ctr" eaLnBrk="0" hangingPunct="0">
                <a:spcBef>
                  <a:spcPct val="50000"/>
                </a:spcBef>
              </a:pPr>
              <a:r>
                <a:rPr lang="en-US" altLang="zh-HK" sz="2400">
                  <a:ea typeface="新細明體" charset="-120"/>
                </a:rPr>
                <a:t>Public Information</a:t>
              </a:r>
            </a:p>
          </p:txBody>
        </p:sp>
        <p:sp>
          <p:nvSpPr>
            <p:cNvPr id="11" name="Text Box 8"/>
            <p:cNvSpPr txBox="1">
              <a:spLocks noChangeArrowheads="1"/>
            </p:cNvSpPr>
            <p:nvPr/>
          </p:nvSpPr>
          <p:spPr bwMode="auto">
            <a:xfrm>
              <a:off x="381000" y="2057400"/>
              <a:ext cx="25146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HK" sz="2400" b="1">
                  <a:solidFill>
                    <a:srgbClr val="CC0000"/>
                  </a:solidFill>
                  <a:ea typeface="新細明體" charset="-120"/>
                </a:rPr>
                <a:t>   STRONG</a:t>
              </a:r>
            </a:p>
            <a:p>
              <a:pPr algn="ctr" eaLnBrk="0" hangingPunct="0">
                <a:spcBef>
                  <a:spcPct val="50000"/>
                </a:spcBef>
              </a:pPr>
              <a:r>
                <a:rPr lang="en-US" altLang="zh-HK" sz="2400">
                  <a:ea typeface="新細明體" charset="-120"/>
                </a:rPr>
                <a:t>Public &amp; Private Information</a:t>
              </a:r>
            </a:p>
          </p:txBody>
        </p:sp>
        <p:sp>
          <p:nvSpPr>
            <p:cNvPr id="12" name="Line 9"/>
            <p:cNvSpPr>
              <a:spLocks noChangeShapeType="1"/>
            </p:cNvSpPr>
            <p:nvPr/>
          </p:nvSpPr>
          <p:spPr bwMode="auto">
            <a:xfrm flipH="1" flipV="1">
              <a:off x="4800600" y="3962400"/>
              <a:ext cx="2286000" cy="91440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HK" altLang="en-US"/>
            </a:p>
          </p:txBody>
        </p:sp>
        <p:sp>
          <p:nvSpPr>
            <p:cNvPr id="13" name="Line 10"/>
            <p:cNvSpPr>
              <a:spLocks noChangeShapeType="1"/>
            </p:cNvSpPr>
            <p:nvPr/>
          </p:nvSpPr>
          <p:spPr bwMode="auto">
            <a:xfrm flipV="1">
              <a:off x="2209800" y="4419600"/>
              <a:ext cx="1600200" cy="83820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HK" altLang="en-US"/>
            </a:p>
          </p:txBody>
        </p:sp>
        <p:sp>
          <p:nvSpPr>
            <p:cNvPr id="14" name="Line 11"/>
            <p:cNvSpPr>
              <a:spLocks noChangeShapeType="1"/>
            </p:cNvSpPr>
            <p:nvPr/>
          </p:nvSpPr>
          <p:spPr bwMode="auto">
            <a:xfrm>
              <a:off x="2133600" y="2209800"/>
              <a:ext cx="1066800" cy="76200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HK" altLang="en-US"/>
            </a:p>
          </p:txBody>
        </p:sp>
      </p:grpSp>
    </p:spTree>
    <p:extLst>
      <p:ext uri="{BB962C8B-B14F-4D97-AF65-F5344CB8AC3E}">
        <p14:creationId xmlns:p14="http://schemas.microsoft.com/office/powerpoint/2010/main" val="3960539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K" dirty="0">
                <a:ea typeface="ヒラギノ角ゴ Pro W3" pitchFamily="-84" charset="-128"/>
              </a:rPr>
              <a:t>Evidence on Efficient </a:t>
            </a:r>
            <a:br>
              <a:rPr lang="en-US" altLang="zh-HK" dirty="0">
                <a:ea typeface="ヒラギノ角ゴ Pro W3" pitchFamily="-84" charset="-128"/>
              </a:rPr>
            </a:br>
            <a:r>
              <a:rPr lang="en-US" altLang="zh-HK" dirty="0">
                <a:ea typeface="ヒラギノ角ゴ Pro W3" pitchFamily="-84" charset="-128"/>
              </a:rPr>
              <a:t>Market Hypothesis</a:t>
            </a:r>
            <a:r>
              <a:rPr lang="en-US" altLang="zh-TW" dirty="0">
                <a:ea typeface="ヒラギノ角ゴ Pro W3" pitchFamily="-84" charset="-128"/>
              </a:rPr>
              <a:t>: Favorable</a:t>
            </a:r>
            <a:endParaRPr lang="en-US" dirty="0"/>
          </a:p>
        </p:txBody>
      </p:sp>
      <p:sp>
        <p:nvSpPr>
          <p:cNvPr id="4" name="Footer Placeholder 3"/>
          <p:cNvSpPr>
            <a:spLocks noGrp="1"/>
          </p:cNvSpPr>
          <p:nvPr>
            <p:ph type="ftr" sz="quarter" idx="11"/>
          </p:nvPr>
        </p:nvSpPr>
        <p:spPr/>
        <p:txBody>
          <a:bodyPr/>
          <a:lstStyle/>
          <a:p>
            <a:pPr algn="l"/>
            <a:r>
              <a:rPr lang="en-US" altLang="zh-HK" dirty="0"/>
              <a:t>EF3333 Chapter 6</a:t>
            </a:r>
            <a:endParaRPr lang="zh-HK" altLang="en-US" dirty="0"/>
          </a:p>
        </p:txBody>
      </p:sp>
      <p:sp>
        <p:nvSpPr>
          <p:cNvPr id="5" name="Slide Number Placeholder 4"/>
          <p:cNvSpPr>
            <a:spLocks noGrp="1"/>
          </p:cNvSpPr>
          <p:nvPr>
            <p:ph type="sldNum" sz="quarter" idx="12"/>
          </p:nvPr>
        </p:nvSpPr>
        <p:spPr/>
        <p:txBody>
          <a:bodyPr/>
          <a:lstStyle/>
          <a:p>
            <a:fld id="{1BD6B296-62A0-4BA3-A78B-2210CD880061}" type="slidenum">
              <a:rPr lang="zh-HK" altLang="en-US" smtClean="0"/>
              <a:t>18</a:t>
            </a:fld>
            <a:endParaRPr lang="zh-HK" altLang="en-US"/>
          </a:p>
        </p:txBody>
      </p:sp>
      <p:graphicFrame>
        <p:nvGraphicFramePr>
          <p:cNvPr id="6" name="Diagram 5"/>
          <p:cNvGraphicFramePr/>
          <p:nvPr>
            <p:extLst>
              <p:ext uri="{D42A27DB-BD31-4B8C-83A1-F6EECF244321}">
                <p14:modId xmlns:p14="http://schemas.microsoft.com/office/powerpoint/2010/main" val="3470744441"/>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69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eaLnBrk="1" hangingPunct="1"/>
            <a:r>
              <a:rPr lang="en-US" altLang="zh-HK" dirty="0">
                <a:ea typeface="ヒラギノ角ゴ Pro W3" pitchFamily="-84" charset="-128"/>
              </a:rPr>
              <a:t>Evidence in Favor of Market Efficiency</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19</a:t>
            </a:fld>
            <a:endParaRPr lang="zh-HK" altLang="en-US"/>
          </a:p>
        </p:txBody>
      </p:sp>
      <p:sp>
        <p:nvSpPr>
          <p:cNvPr id="18435" name="Text Placeholder 2"/>
          <p:cNvSpPr>
            <a:spLocks noGrp="1"/>
          </p:cNvSpPr>
          <p:nvPr>
            <p:ph sz="quarter" idx="1"/>
          </p:nvPr>
        </p:nvSpPr>
        <p:spPr/>
        <p:txBody>
          <a:bodyPr/>
          <a:lstStyle/>
          <a:p>
            <a:pPr eaLnBrk="1" hangingPunct="1"/>
            <a:r>
              <a:rPr lang="en-US" altLang="zh-HK" b="1" dirty="0">
                <a:ea typeface="ヒラギノ角ゴ Pro W3" pitchFamily="-84" charset="-128"/>
              </a:rPr>
              <a:t>Performance of Investment Analysts and Mutual Funds should not be able to consistently beat the market</a:t>
            </a:r>
          </a:p>
          <a:p>
            <a:pPr lvl="1" eaLnBrk="1" hangingPunct="1">
              <a:buFont typeface="Arial" pitchFamily="34" charset="0"/>
              <a:buChar char="─"/>
            </a:pPr>
            <a:r>
              <a:rPr lang="en-US" altLang="zh-HK" dirty="0">
                <a:ea typeface="ヒラギノ角ゴ Pro W3" pitchFamily="-84" charset="-128"/>
              </a:rPr>
              <a:t>The </a:t>
            </a:r>
            <a:r>
              <a:rPr lang="ja-JP" altLang="en-US" dirty="0">
                <a:ea typeface="ヒラギノ角ゴ Pro W3" pitchFamily="-84" charset="-128"/>
              </a:rPr>
              <a:t>“</a:t>
            </a:r>
            <a:r>
              <a:rPr lang="en-US" altLang="ja-JP" dirty="0">
                <a:ea typeface="ヒラギノ角ゴ Pro W3" pitchFamily="-84" charset="-128"/>
              </a:rPr>
              <a:t>Investment Dartboard</a:t>
            </a:r>
            <a:r>
              <a:rPr lang="ja-JP" altLang="en-US" dirty="0">
                <a:ea typeface="ヒラギノ角ゴ Pro W3" pitchFamily="-84" charset="-128"/>
              </a:rPr>
              <a:t>”</a:t>
            </a:r>
            <a:r>
              <a:rPr lang="en-US" altLang="ja-JP" dirty="0">
                <a:ea typeface="ヒラギノ角ゴ Pro W3" pitchFamily="-84" charset="-128"/>
              </a:rPr>
              <a:t> often beats investment managers.</a:t>
            </a:r>
          </a:p>
          <a:p>
            <a:pPr lvl="1" eaLnBrk="1" hangingPunct="1">
              <a:buFont typeface="Arial" pitchFamily="34" charset="0"/>
              <a:buChar char="─"/>
            </a:pPr>
            <a:r>
              <a:rPr lang="en-US" altLang="zh-HK" dirty="0">
                <a:ea typeface="ヒラギノ角ゴ Pro W3" pitchFamily="-84" charset="-128"/>
              </a:rPr>
              <a:t>Mutual funds do not outperform the market on average.</a:t>
            </a:r>
          </a:p>
          <a:p>
            <a:pPr lvl="1">
              <a:buFont typeface="Arial" pitchFamily="34" charset="0"/>
              <a:buChar char="─"/>
            </a:pPr>
            <a:r>
              <a:rPr lang="en-US" altLang="zh-HK" dirty="0">
                <a:ea typeface="ヒラギノ角ゴ Pro W3" pitchFamily="-84" charset="-128"/>
              </a:rPr>
              <a:t>Investment strategies using inside information is the only </a:t>
            </a:r>
            <a:r>
              <a:rPr lang="ja-JP" altLang="en-US" dirty="0">
                <a:ea typeface="ヒラギノ角ゴ Pro W3" pitchFamily="-84" charset="-128"/>
              </a:rPr>
              <a:t>“</a:t>
            </a:r>
            <a:r>
              <a:rPr lang="en-US" altLang="ja-JP" dirty="0">
                <a:ea typeface="ヒラギノ角ゴ Pro W3" pitchFamily="-84" charset="-128"/>
              </a:rPr>
              <a:t>proven method</a:t>
            </a:r>
            <a:r>
              <a:rPr lang="ja-JP" altLang="en-US" dirty="0">
                <a:ea typeface="ヒラギノ角ゴ Pro W3" pitchFamily="-84" charset="-128"/>
              </a:rPr>
              <a:t>”</a:t>
            </a:r>
            <a:r>
              <a:rPr lang="en-US" altLang="ja-JP" dirty="0">
                <a:ea typeface="ヒラギノ角ゴ Pro W3" pitchFamily="-84" charset="-128"/>
              </a:rPr>
              <a:t> to beat the market. It is illegal to trade on such information.</a:t>
            </a:r>
            <a:endParaRPr lang="en-US" altLang="zh-HK" dirty="0">
              <a:ea typeface="ヒラギノ角ゴ Pro W3" pitchFamily="-8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2104" y="4653136"/>
            <a:ext cx="2583374" cy="1402403"/>
          </a:xfrm>
          <a:prstGeom prst="rect">
            <a:avLst/>
          </a:prstGeom>
        </p:spPr>
      </p:pic>
    </p:spTree>
    <p:extLst>
      <p:ext uri="{BB962C8B-B14F-4D97-AF65-F5344CB8AC3E}">
        <p14:creationId xmlns:p14="http://schemas.microsoft.com/office/powerpoint/2010/main" val="172726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559543803"/>
              </p:ext>
            </p:extLst>
          </p:nvPr>
        </p:nvGraphicFramePr>
        <p:xfrm>
          <a:off x="467544" y="1727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2267744" y="5517232"/>
            <a:ext cx="4968552" cy="717884"/>
            <a:chOff x="2171677" y="-219419"/>
            <a:chExt cx="3593456" cy="792088"/>
          </a:xfrm>
        </p:grpSpPr>
        <p:sp>
          <p:nvSpPr>
            <p:cNvPr id="8" name="Rectangle 7"/>
            <p:cNvSpPr/>
            <p:nvPr/>
          </p:nvSpPr>
          <p:spPr>
            <a:xfrm>
              <a:off x="2171678" y="-219419"/>
              <a:ext cx="3593455" cy="792088"/>
            </a:xfrm>
            <a:prstGeom prst="rect">
              <a:avLst/>
            </a:prstGeom>
            <a:solidFill>
              <a:srgbClr val="33CC3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8"/>
            <p:cNvSpPr/>
            <p:nvPr/>
          </p:nvSpPr>
          <p:spPr>
            <a:xfrm>
              <a:off x="2171677" y="-219419"/>
              <a:ext cx="3593455" cy="792088"/>
            </a:xfrm>
            <a:prstGeom prst="rect">
              <a:avLst/>
            </a:prstGeom>
          </p:spPr>
          <p:style>
            <a:lnRef idx="3">
              <a:schemeClr val="lt1"/>
            </a:lnRef>
            <a:fillRef idx="1">
              <a:schemeClr val="accent1"/>
            </a:fillRef>
            <a:effectRef idx="1">
              <a:schemeClr val="accent1"/>
            </a:effectRef>
            <a:fontRef idx="minor">
              <a:schemeClr val="lt1"/>
            </a:fontRef>
          </p:style>
          <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Hedging with Financial Derivatives (24)</a:t>
              </a:r>
            </a:p>
          </p:txBody>
        </p:sp>
      </p:grpSp>
      <p:sp>
        <p:nvSpPr>
          <p:cNvPr id="10" name="Straight Connector 3"/>
          <p:cNvSpPr/>
          <p:nvPr/>
        </p:nvSpPr>
        <p:spPr>
          <a:xfrm rot="10800000">
            <a:off x="2543325" y="5261007"/>
            <a:ext cx="1981593" cy="270346"/>
          </a:xfrm>
          <a:custGeom>
            <a:avLst/>
            <a:gdLst/>
            <a:ahLst/>
            <a:cxnLst/>
            <a:rect l="0" t="0" r="0" b="0"/>
            <a:pathLst>
              <a:path>
                <a:moveTo>
                  <a:pt x="0" y="0"/>
                </a:moveTo>
                <a:lnTo>
                  <a:pt x="0" y="135173"/>
                </a:lnTo>
                <a:lnTo>
                  <a:pt x="1981593" y="135173"/>
                </a:lnTo>
                <a:lnTo>
                  <a:pt x="1981593"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Straight Connector 4"/>
          <p:cNvSpPr/>
          <p:nvPr/>
        </p:nvSpPr>
        <p:spPr>
          <a:xfrm rot="10800000">
            <a:off x="4524918" y="4869160"/>
            <a:ext cx="2045150" cy="662193"/>
          </a:xfrm>
          <a:custGeom>
            <a:avLst/>
            <a:gdLst/>
            <a:ahLst/>
            <a:cxnLst/>
            <a:rect l="0" t="0" r="0" b="0"/>
            <a:pathLst>
              <a:path>
                <a:moveTo>
                  <a:pt x="2045150" y="0"/>
                </a:moveTo>
                <a:lnTo>
                  <a:pt x="2045150" y="135173"/>
                </a:lnTo>
                <a:lnTo>
                  <a:pt x="0" y="135173"/>
                </a:lnTo>
                <a:lnTo>
                  <a:pt x="0"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頁尾版面配置區 4"/>
          <p:cNvSpPr>
            <a:spLocks noGrp="1"/>
          </p:cNvSpPr>
          <p:nvPr>
            <p:ph type="ftr" sz="quarter" idx="11"/>
          </p:nvPr>
        </p:nvSpPr>
        <p:spPr>
          <a:xfrm>
            <a:off x="2898648" y="6356350"/>
            <a:ext cx="3505200" cy="365760"/>
          </a:xfrm>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lgn="l" eaLnBrk="1" hangingPunct="1"/>
            <a:r>
              <a:rPr lang="en-US" altLang="zh-HK" dirty="0"/>
              <a:t>EF3333</a:t>
            </a:r>
            <a:r>
              <a:rPr lang="en-US" altLang="zh-TW" dirty="0"/>
              <a:t> Chapter 6</a:t>
            </a:r>
          </a:p>
        </p:txBody>
      </p:sp>
      <p:sp>
        <p:nvSpPr>
          <p:cNvPr id="14" name="投影片編號版面配置區 5"/>
          <p:cNvSpPr>
            <a:spLocks noGrp="1"/>
          </p:cNvSpPr>
          <p:nvPr>
            <p:ph type="sldNum" sz="quarter" idx="12"/>
          </p:nvPr>
        </p:nvSpPr>
        <p:spPr>
          <a:xfrm>
            <a:off x="612648" y="6356350"/>
            <a:ext cx="1981200" cy="365760"/>
          </a:xfrm>
          <a:noFill/>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fld id="{9DBC9BF8-FB44-4EB4-ACA8-2E07188FC075}" type="slidenum">
              <a:rPr lang="en-US" altLang="zh-TW"/>
              <a:pPr eaLnBrk="1" hangingPunct="1"/>
              <a:t>2</a:t>
            </a:fld>
            <a:endParaRPr lang="en-US" altLang="zh-TW" dirty="0"/>
          </a:p>
        </p:txBody>
      </p:sp>
    </p:spTree>
    <p:extLst>
      <p:ext uri="{BB962C8B-B14F-4D97-AF65-F5344CB8AC3E}">
        <p14:creationId xmlns:p14="http://schemas.microsoft.com/office/powerpoint/2010/main" val="3431489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p:cNvSpPr>
            <a:spLocks noGrp="1"/>
          </p:cNvSpPr>
          <p:nvPr>
            <p:ph type="ftr" sz="quarter" idx="11"/>
          </p:nvPr>
        </p:nvSpPr>
        <p:spPr/>
        <p:txBody>
          <a:bodyPr/>
          <a:lstStyle/>
          <a:p>
            <a:pPr algn="l"/>
            <a:r>
              <a:rPr lang="en-US" altLang="zh-HK" dirty="0"/>
              <a:t>EF3333</a:t>
            </a:r>
            <a:r>
              <a:rPr lang="en-US" altLang="zh-TW" dirty="0"/>
              <a:t> Chapter 6</a:t>
            </a:r>
          </a:p>
        </p:txBody>
      </p:sp>
      <p:sp>
        <p:nvSpPr>
          <p:cNvPr id="4" name="投影片編號版面配置區 3"/>
          <p:cNvSpPr>
            <a:spLocks noGrp="1"/>
          </p:cNvSpPr>
          <p:nvPr>
            <p:ph type="sldNum" sz="quarter" idx="12"/>
          </p:nvPr>
        </p:nvSpPr>
        <p:spPr/>
        <p:txBody>
          <a:bodyPr/>
          <a:lstStyle/>
          <a:p>
            <a:fld id="{EB5FA38F-D141-40DF-8EC7-3FBAF71A5BD3}" type="slidenum">
              <a:rPr lang="en-US" altLang="zh-TW" smtClean="0"/>
              <a:pPr/>
              <a:t>20</a:t>
            </a:fld>
            <a:endParaRPr lang="en-US" altLang="zh-TW"/>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5661248"/>
            <a:ext cx="185102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899592" y="174848"/>
            <a:ext cx="5781675" cy="6067425"/>
          </a:xfrm>
          <a:prstGeom prst="rect">
            <a:avLst/>
          </a:prstGeom>
        </p:spPr>
      </p:pic>
    </p:spTree>
    <p:extLst>
      <p:ext uri="{BB962C8B-B14F-4D97-AF65-F5344CB8AC3E}">
        <p14:creationId xmlns:p14="http://schemas.microsoft.com/office/powerpoint/2010/main" val="3606683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zh-HK" dirty="0">
                <a:ea typeface="ヒラギノ角ゴ Pro W3" pitchFamily="-84" charset="-128"/>
              </a:rPr>
              <a:t>Mini-Case: Raj </a:t>
            </a:r>
            <a:r>
              <a:rPr lang="en-US" altLang="zh-HK" dirty="0" err="1">
                <a:ea typeface="ヒラギノ角ゴ Pro W3" pitchFamily="-84" charset="-128"/>
              </a:rPr>
              <a:t>Rajaratnam</a:t>
            </a:r>
            <a:endParaRPr lang="en-US" altLang="zh-HK" dirty="0">
              <a:ea typeface="ヒラギノ角ゴ Pro W3" pitchFamily="-84" charset="-128"/>
            </a:endParaRP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21</a:t>
            </a:fld>
            <a:endParaRPr lang="zh-HK" altLang="en-US"/>
          </a:p>
        </p:txBody>
      </p:sp>
      <p:sp>
        <p:nvSpPr>
          <p:cNvPr id="20483" name="Text Placeholder 2"/>
          <p:cNvSpPr>
            <a:spLocks noGrp="1"/>
          </p:cNvSpPr>
          <p:nvPr>
            <p:ph sz="quarter" idx="1"/>
          </p:nvPr>
        </p:nvSpPr>
        <p:spPr/>
        <p:txBody>
          <a:bodyPr/>
          <a:lstStyle/>
          <a:p>
            <a:pPr eaLnBrk="1" hangingPunct="1"/>
            <a:r>
              <a:rPr lang="en-US" altLang="zh-HK" dirty="0">
                <a:ea typeface="ヒラギノ角ゴ Pro W3" pitchFamily="-84" charset="-128"/>
              </a:rPr>
              <a:t>In the mid-2000s, Mr. </a:t>
            </a:r>
            <a:r>
              <a:rPr lang="en-US" altLang="zh-HK" dirty="0" err="1">
                <a:ea typeface="ヒラギノ角ゴ Pro W3" pitchFamily="-84" charset="-128"/>
              </a:rPr>
              <a:t>Rajaratnam</a:t>
            </a:r>
            <a:r>
              <a:rPr lang="en-US" altLang="zh-HK" dirty="0">
                <a:ea typeface="ヒラギノ角ゴ Pro W3" pitchFamily="-84" charset="-128"/>
              </a:rPr>
              <a:t> made millions of dollars for himself and his investors by investing in firms on which he allegedly received inside information.  </a:t>
            </a:r>
          </a:p>
          <a:p>
            <a:pPr eaLnBrk="1" hangingPunct="1"/>
            <a:r>
              <a:rPr lang="en-US" altLang="zh-HK" dirty="0">
                <a:ea typeface="ヒラギノ角ゴ Pro W3" pitchFamily="-84" charset="-128"/>
              </a:rPr>
              <a:t>His strategy shows that you can profit from information that the market does not have.  But that strategy landed him in jail for insider trading.</a:t>
            </a:r>
          </a:p>
        </p:txBody>
      </p:sp>
      <p:pic>
        <p:nvPicPr>
          <p:cNvPr id="1026" name="Picture 2" descr="Raj Rajaratnam的圖片搜尋結果">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573016"/>
            <a:ext cx="2397260" cy="250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89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eaLnBrk="1" hangingPunct="1"/>
            <a:r>
              <a:rPr lang="en-US" altLang="zh-HK" dirty="0">
                <a:ea typeface="ヒラギノ角ゴ Pro W3" pitchFamily="-84" charset="-128"/>
              </a:rPr>
              <a:t>Evidence in Favor of Market Efficiency</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22</a:t>
            </a:fld>
            <a:endParaRPr lang="zh-HK" altLang="en-US"/>
          </a:p>
        </p:txBody>
      </p:sp>
      <p:sp>
        <p:nvSpPr>
          <p:cNvPr id="21507" name="Text Placeholder 2"/>
          <p:cNvSpPr>
            <a:spLocks noGrp="1"/>
          </p:cNvSpPr>
          <p:nvPr>
            <p:ph sz="quarter" idx="1"/>
          </p:nvPr>
        </p:nvSpPr>
        <p:spPr>
          <a:xfrm>
            <a:off x="457200" y="1219200"/>
            <a:ext cx="8435280" cy="4937760"/>
          </a:xfrm>
        </p:spPr>
        <p:txBody>
          <a:bodyPr/>
          <a:lstStyle/>
          <a:p>
            <a:pPr eaLnBrk="1" hangingPunct="1"/>
            <a:r>
              <a:rPr lang="en-US" altLang="zh-HK" b="1" dirty="0">
                <a:ea typeface="ヒラギノ角ゴ Pro W3" pitchFamily="-84" charset="-128"/>
              </a:rPr>
              <a:t>Do Stock Prices Reflect Publicly Available Information as the EMH predicts they will?</a:t>
            </a:r>
          </a:p>
          <a:p>
            <a:pPr lvl="1" eaLnBrk="1" hangingPunct="1">
              <a:buFont typeface="Arial" pitchFamily="34" charset="0"/>
              <a:buChar char="─"/>
            </a:pPr>
            <a:r>
              <a:rPr lang="en-US" altLang="zh-HK" dirty="0">
                <a:ea typeface="ヒラギノ角ゴ Pro W3" pitchFamily="-84" charset="-128"/>
              </a:rPr>
              <a:t>If information is already publicly available, a positive announcement about a company will </a:t>
            </a:r>
            <a:r>
              <a:rPr lang="en-US" altLang="zh-HK" b="1" dirty="0">
                <a:ea typeface="ヒラギノ角ゴ Pro W3" pitchFamily="-84" charset="-128"/>
              </a:rPr>
              <a:t>not</a:t>
            </a:r>
            <a:r>
              <a:rPr lang="en-US" altLang="zh-HK" dirty="0">
                <a:ea typeface="ヒラギノ角ゴ Pro W3" pitchFamily="-84" charset="-128"/>
              </a:rPr>
              <a:t>, on average, raise the price of its stock because this information is already reflected in the stock price.</a:t>
            </a:r>
          </a:p>
          <a:p>
            <a:pPr lvl="1">
              <a:buFont typeface="Arial" pitchFamily="34" charset="0"/>
              <a:buChar char="─"/>
            </a:pPr>
            <a:r>
              <a:rPr lang="en-US" altLang="zh-HK" dirty="0">
                <a:ea typeface="ヒラギノ角ゴ Pro W3" pitchFamily="-84" charset="-128"/>
              </a:rPr>
              <a:t>Early empirical evidence confirms: favorable earnings announcements or announcements of stock splits (a division of a share of stock into multiple shares, which is usually followed by higher earnings) do not, on average, cause stock prices to rise.</a:t>
            </a:r>
          </a:p>
          <a:p>
            <a:pPr lvl="1" eaLnBrk="1" hangingPunct="1">
              <a:buFont typeface="Arial" pitchFamily="34" charset="0"/>
              <a:buChar char="─"/>
            </a:pPr>
            <a:endParaRPr lang="en-US" altLang="zh-HK" dirty="0">
              <a:ea typeface="ヒラギノ角ゴ Pro W3" pitchFamily="-84" charset="-128"/>
            </a:endParaRPr>
          </a:p>
        </p:txBody>
      </p:sp>
    </p:spTree>
    <p:extLst>
      <p:ext uri="{BB962C8B-B14F-4D97-AF65-F5344CB8AC3E}">
        <p14:creationId xmlns:p14="http://schemas.microsoft.com/office/powerpoint/2010/main" val="968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altLang="zh-HK" dirty="0">
                <a:ea typeface="ヒラギノ角ゴ Pro W3" pitchFamily="-84" charset="-128"/>
              </a:rPr>
              <a:t>Evidence in Favor of Market Efficiency</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23</a:t>
            </a:fld>
            <a:endParaRPr lang="zh-HK" altLang="en-US"/>
          </a:p>
        </p:txBody>
      </p:sp>
      <p:sp>
        <p:nvSpPr>
          <p:cNvPr id="23555" name="Text Placeholder 2"/>
          <p:cNvSpPr>
            <a:spLocks noGrp="1"/>
          </p:cNvSpPr>
          <p:nvPr>
            <p:ph sz="quarter" idx="1"/>
          </p:nvPr>
        </p:nvSpPr>
        <p:spPr/>
        <p:txBody>
          <a:bodyPr/>
          <a:lstStyle/>
          <a:p>
            <a:pPr eaLnBrk="1" hangingPunct="1"/>
            <a:r>
              <a:rPr lang="en-US" altLang="zh-HK" b="1">
                <a:ea typeface="ヒラギノ角ゴ Pro W3" pitchFamily="-84" charset="-128"/>
              </a:rPr>
              <a:t>Random-Walk Behavior of Stock Prices that is,</a:t>
            </a:r>
            <a:r>
              <a:rPr lang="en-US" altLang="zh-HK">
                <a:ea typeface="ヒラギノ角ゴ Pro W3" pitchFamily="-84" charset="-128"/>
              </a:rPr>
              <a:t> </a:t>
            </a:r>
            <a:r>
              <a:rPr lang="en-US" altLang="zh-HK" b="1">
                <a:ea typeface="ヒラギノ角ゴ Pro W3" pitchFamily="-84" charset="-128"/>
              </a:rPr>
              <a:t>future changes in stock prices should, for all practical purposes, be unpredictable</a:t>
            </a:r>
          </a:p>
          <a:p>
            <a:pPr lvl="1" eaLnBrk="1" hangingPunct="1">
              <a:buFont typeface="Arial" pitchFamily="34" charset="0"/>
              <a:buChar char="─"/>
            </a:pPr>
            <a:r>
              <a:rPr lang="en-US" altLang="zh-HK">
                <a:ea typeface="ヒラギノ角ゴ Pro W3" pitchFamily="-84" charset="-128"/>
              </a:rPr>
              <a:t>If stock is predicted to rise, people will buy to equilibrium level; if stock is predicted to fall, people will sell to equilibrium level (both in concert with EMH)</a:t>
            </a:r>
          </a:p>
          <a:p>
            <a:pPr lvl="1" eaLnBrk="1" hangingPunct="1">
              <a:buFont typeface="Arial" pitchFamily="34" charset="0"/>
              <a:buChar char="─"/>
            </a:pPr>
            <a:r>
              <a:rPr lang="en-US" altLang="zh-HK">
                <a:ea typeface="ヒラギノ角ゴ Pro W3" pitchFamily="-84" charset="-128"/>
              </a:rPr>
              <a:t>Thus, </a:t>
            </a:r>
            <a:r>
              <a:rPr lang="en-US" altLang="zh-HK" i="1">
                <a:ea typeface="ヒラギノ角ゴ Pro W3" pitchFamily="-84" charset="-128"/>
              </a:rPr>
              <a:t>if stock prices were predictable</a:t>
            </a:r>
            <a:r>
              <a:rPr lang="en-US" altLang="zh-HK">
                <a:ea typeface="ヒラギノ角ゴ Pro W3" pitchFamily="-84" charset="-128"/>
              </a:rPr>
              <a:t>, thereby causing the above behavior, price changes would be near zero, which has not been the case historically</a:t>
            </a:r>
          </a:p>
        </p:txBody>
      </p:sp>
    </p:spTree>
    <p:extLst>
      <p:ext uri="{BB962C8B-B14F-4D97-AF65-F5344CB8AC3E}">
        <p14:creationId xmlns:p14="http://schemas.microsoft.com/office/powerpoint/2010/main" val="418426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pPr eaLnBrk="1" hangingPunct="1"/>
            <a:r>
              <a:rPr lang="en-US" altLang="zh-HK">
                <a:ea typeface="ヒラギノ角ゴ Pro W3" pitchFamily="-84" charset="-128"/>
              </a:rPr>
              <a:t>Evidence in Favor </a:t>
            </a:r>
            <a:br>
              <a:rPr lang="en-US" altLang="zh-HK">
                <a:ea typeface="ヒラギノ角ゴ Pro W3" pitchFamily="-84" charset="-128"/>
              </a:rPr>
            </a:br>
            <a:r>
              <a:rPr lang="en-US" altLang="zh-HK">
                <a:ea typeface="ヒラギノ角ゴ Pro W3" pitchFamily="-84" charset="-128"/>
              </a:rPr>
              <a:t>of Market Efficiency</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24</a:t>
            </a:fld>
            <a:endParaRPr lang="zh-HK" altLang="en-US"/>
          </a:p>
        </p:txBody>
      </p:sp>
      <p:sp>
        <p:nvSpPr>
          <p:cNvPr id="24579" name="Text Placeholder 2"/>
          <p:cNvSpPr>
            <a:spLocks noGrp="1"/>
          </p:cNvSpPr>
          <p:nvPr>
            <p:ph sz="quarter" idx="1"/>
          </p:nvPr>
        </p:nvSpPr>
        <p:spPr/>
        <p:txBody>
          <a:bodyPr/>
          <a:lstStyle/>
          <a:p>
            <a:pPr eaLnBrk="1" hangingPunct="1"/>
            <a:r>
              <a:rPr lang="en-US" altLang="zh-HK" sz="2400" b="1" dirty="0">
                <a:ea typeface="ヒラギノ角ゴ Pro W3" pitchFamily="-84" charset="-128"/>
              </a:rPr>
              <a:t>Technical Analysis is the study past stock price data, searching for patterns such as trends and regular cycles, suggesting rules for when to buy and sell stocks</a:t>
            </a:r>
          </a:p>
          <a:p>
            <a:pPr lvl="1" eaLnBrk="1" hangingPunct="1">
              <a:buFont typeface="Arial" pitchFamily="34" charset="0"/>
              <a:buChar char="─"/>
            </a:pPr>
            <a:r>
              <a:rPr lang="en-US" altLang="zh-HK" sz="2000" dirty="0">
                <a:ea typeface="ヒラギノ角ゴ Pro W3" pitchFamily="-84" charset="-128"/>
              </a:rPr>
              <a:t>The EMH suggests that technical analysis is a waste of time </a:t>
            </a:r>
          </a:p>
          <a:p>
            <a:pPr lvl="1" eaLnBrk="1" hangingPunct="1">
              <a:buFont typeface="Arial" pitchFamily="34" charset="0"/>
              <a:buChar char="─"/>
            </a:pPr>
            <a:r>
              <a:rPr lang="en-US" altLang="zh-HK" sz="2000" dirty="0">
                <a:ea typeface="ヒラギノ角ゴ Pro W3" pitchFamily="-84" charset="-128"/>
              </a:rPr>
              <a:t>Therefore, technical analysis, which relies on past stock price data to produce its forecasts, cannot successfully predict changes in stock prices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132" y="4254030"/>
            <a:ext cx="2674384" cy="2070272"/>
          </a:xfrm>
          <a:prstGeom prst="rect">
            <a:avLst/>
          </a:prstGeom>
        </p:spPr>
      </p:pic>
    </p:spTree>
    <p:extLst>
      <p:ext uri="{BB962C8B-B14F-4D97-AF65-F5344CB8AC3E}">
        <p14:creationId xmlns:p14="http://schemas.microsoft.com/office/powerpoint/2010/main" val="4116828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l"/>
            <a:r>
              <a:rPr lang="en-US" altLang="zh-HK" dirty="0"/>
              <a:t>EF3333 Chapter 6</a:t>
            </a:r>
            <a:endParaRPr lang="zh-HK" altLang="en-US" dirty="0"/>
          </a:p>
        </p:txBody>
      </p:sp>
      <p:sp>
        <p:nvSpPr>
          <p:cNvPr id="4" name="Slide Number Placeholder 3"/>
          <p:cNvSpPr>
            <a:spLocks noGrp="1"/>
          </p:cNvSpPr>
          <p:nvPr>
            <p:ph type="sldNum" sz="quarter" idx="12"/>
          </p:nvPr>
        </p:nvSpPr>
        <p:spPr/>
        <p:txBody>
          <a:bodyPr/>
          <a:lstStyle/>
          <a:p>
            <a:fld id="{1BD6B296-62A0-4BA3-A78B-2210CD880061}" type="slidenum">
              <a:rPr lang="zh-HK" altLang="en-US" smtClean="0"/>
              <a:t>25</a:t>
            </a:fld>
            <a:endParaRPr lang="zh-HK"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260647"/>
            <a:ext cx="7272809" cy="5521169"/>
          </a:xfrm>
          <a:prstGeom prst="rect">
            <a:avLst/>
          </a:prstGeom>
        </p:spPr>
      </p:pic>
      <p:sp>
        <p:nvSpPr>
          <p:cNvPr id="6" name="TextBox 5"/>
          <p:cNvSpPr txBox="1"/>
          <p:nvPr/>
        </p:nvSpPr>
        <p:spPr>
          <a:xfrm>
            <a:off x="865623" y="5877272"/>
            <a:ext cx="4066049" cy="276999"/>
          </a:xfrm>
          <a:prstGeom prst="rect">
            <a:avLst/>
          </a:prstGeom>
          <a:noFill/>
        </p:spPr>
        <p:txBody>
          <a:bodyPr wrap="none" rtlCol="0">
            <a:spAutoFit/>
          </a:bodyPr>
          <a:lstStyle/>
          <a:p>
            <a:r>
              <a:rPr lang="en-US" sz="1200" dirty="0"/>
              <a:t>http://www.finila.com/shop/fundamental-and-technical-analysis/</a:t>
            </a:r>
          </a:p>
        </p:txBody>
      </p:sp>
    </p:spTree>
    <p:extLst>
      <p:ext uri="{BB962C8B-B14F-4D97-AF65-F5344CB8AC3E}">
        <p14:creationId xmlns:p14="http://schemas.microsoft.com/office/powerpoint/2010/main" val="102790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HK" dirty="0">
                <a:ea typeface="ヒラギノ角ゴ Pro W3" pitchFamily="-84" charset="-128"/>
              </a:rPr>
              <a:t>Evidence on Efficient </a:t>
            </a:r>
            <a:br>
              <a:rPr lang="en-US" altLang="zh-HK" dirty="0">
                <a:ea typeface="ヒラギノ角ゴ Pro W3" pitchFamily="-84" charset="-128"/>
              </a:rPr>
            </a:br>
            <a:r>
              <a:rPr lang="en-US" altLang="zh-HK" dirty="0">
                <a:ea typeface="ヒラギノ角ゴ Pro W3" pitchFamily="-84" charset="-128"/>
              </a:rPr>
              <a:t>Market Hypothesis</a:t>
            </a:r>
            <a:r>
              <a:rPr lang="en-US" altLang="zh-TW" dirty="0">
                <a:ea typeface="ヒラギノ角ゴ Pro W3" pitchFamily="-84" charset="-128"/>
              </a:rPr>
              <a:t>:</a:t>
            </a:r>
            <a:r>
              <a:rPr lang="zh-TW" altLang="en-US" dirty="0">
                <a:ea typeface="ヒラギノ角ゴ Pro W3" pitchFamily="-84" charset="-128"/>
              </a:rPr>
              <a:t> </a:t>
            </a:r>
            <a:r>
              <a:rPr lang="en-US" altLang="zh-HK" dirty="0">
                <a:ea typeface="ヒラギノ角ゴ Pro W3" pitchFamily="-84" charset="-128"/>
              </a:rPr>
              <a:t>Unfavorable</a:t>
            </a:r>
            <a:endParaRPr lang="en-US" dirty="0"/>
          </a:p>
        </p:txBody>
      </p:sp>
      <p:sp>
        <p:nvSpPr>
          <p:cNvPr id="4" name="Footer Placeholder 3"/>
          <p:cNvSpPr>
            <a:spLocks noGrp="1"/>
          </p:cNvSpPr>
          <p:nvPr>
            <p:ph type="ftr" sz="quarter" idx="11"/>
          </p:nvPr>
        </p:nvSpPr>
        <p:spPr/>
        <p:txBody>
          <a:bodyPr/>
          <a:lstStyle/>
          <a:p>
            <a:pPr algn="l"/>
            <a:r>
              <a:rPr lang="en-US" altLang="zh-HK" dirty="0"/>
              <a:t>EF3333 Chapter 6</a:t>
            </a:r>
            <a:endParaRPr lang="zh-HK" altLang="en-US" dirty="0"/>
          </a:p>
        </p:txBody>
      </p:sp>
      <p:sp>
        <p:nvSpPr>
          <p:cNvPr id="5" name="Slide Number Placeholder 4"/>
          <p:cNvSpPr>
            <a:spLocks noGrp="1"/>
          </p:cNvSpPr>
          <p:nvPr>
            <p:ph type="sldNum" sz="quarter" idx="12"/>
          </p:nvPr>
        </p:nvSpPr>
        <p:spPr/>
        <p:txBody>
          <a:bodyPr/>
          <a:lstStyle/>
          <a:p>
            <a:fld id="{1BD6B296-62A0-4BA3-A78B-2210CD880061}" type="slidenum">
              <a:rPr lang="zh-HK" altLang="en-US" smtClean="0"/>
              <a:t>26</a:t>
            </a:fld>
            <a:endParaRPr lang="zh-HK" altLang="en-US"/>
          </a:p>
        </p:txBody>
      </p:sp>
      <p:graphicFrame>
        <p:nvGraphicFramePr>
          <p:cNvPr id="6" name="Diagram 5"/>
          <p:cNvGraphicFramePr/>
          <p:nvPr>
            <p:extLst>
              <p:ext uri="{D42A27DB-BD31-4B8C-83A1-F6EECF244321}">
                <p14:modId xmlns:p14="http://schemas.microsoft.com/office/powerpoint/2010/main" val="2252159407"/>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6041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zh-HK" dirty="0">
                <a:ea typeface="ヒラギノ角ゴ Pro W3" pitchFamily="-84" charset="-128"/>
              </a:rPr>
              <a:t>Small-Firm Effect</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27</a:t>
            </a:fld>
            <a:endParaRPr lang="zh-HK" altLang="en-US"/>
          </a:p>
        </p:txBody>
      </p:sp>
      <p:sp>
        <p:nvSpPr>
          <p:cNvPr id="27651" name="Text Placeholder 2"/>
          <p:cNvSpPr>
            <a:spLocks noGrp="1"/>
          </p:cNvSpPr>
          <p:nvPr>
            <p:ph sz="quarter" idx="1"/>
          </p:nvPr>
        </p:nvSpPr>
        <p:spPr/>
        <p:txBody>
          <a:bodyPr/>
          <a:lstStyle/>
          <a:p>
            <a:r>
              <a:rPr lang="en-US" altLang="zh-HK" sz="2400" dirty="0">
                <a:ea typeface="ヒラギノ角ゴ Pro W3" pitchFamily="-84" charset="-128"/>
              </a:rPr>
              <a:t>The Small-Firm Effect is an anomaly. Many empirical studies have shown that small firms have earned abnormally high returns over long periods of time, even when the greater risk for these firms has been considered.</a:t>
            </a:r>
          </a:p>
          <a:p>
            <a:r>
              <a:rPr lang="en-US" altLang="zh-HK" sz="2400" dirty="0">
                <a:ea typeface="ヒラギノ角ゴ Pro W3" pitchFamily="-84" charset="-128"/>
              </a:rPr>
              <a:t>Various theories have been developed to explain the small-firm effect, suggesting that it may be due to </a:t>
            </a:r>
          </a:p>
          <a:p>
            <a:pPr lvl="1"/>
            <a:r>
              <a:rPr lang="en-US" altLang="zh-HK" sz="2100" dirty="0">
                <a:ea typeface="ヒラギノ角ゴ Pro W3" pitchFamily="-84" charset="-128"/>
              </a:rPr>
              <a:t>low liquidity of small-firm stocks, </a:t>
            </a:r>
          </a:p>
          <a:p>
            <a:pPr lvl="1"/>
            <a:r>
              <a:rPr lang="en-US" altLang="zh-HK" sz="2100" dirty="0">
                <a:ea typeface="ヒラギノ角ゴ Pro W3" pitchFamily="-84" charset="-128"/>
              </a:rPr>
              <a:t>large information costs in evaluating small firms, or </a:t>
            </a:r>
          </a:p>
          <a:p>
            <a:pPr lvl="1"/>
            <a:r>
              <a:rPr lang="en-US" altLang="zh-HK" sz="2100" dirty="0">
                <a:ea typeface="ヒラギノ角ゴ Pro W3" pitchFamily="-84" charset="-128"/>
              </a:rPr>
              <a:t>an inappropriate measurement of risk for small-firm stocks</a:t>
            </a:r>
          </a:p>
          <a:p>
            <a:pPr marL="0" indent="0" eaLnBrk="1" hangingPunct="1">
              <a:buFont typeface="Wingdings" pitchFamily="2" charset="2"/>
              <a:buNone/>
            </a:pPr>
            <a:endParaRPr lang="en-US" altLang="zh-HK" sz="2400" dirty="0">
              <a:ea typeface="ヒラギノ角ゴ Pro W3" pitchFamily="-84" charset="-128"/>
            </a:endParaRPr>
          </a:p>
        </p:txBody>
      </p:sp>
    </p:spTree>
    <p:extLst>
      <p:ext uri="{BB962C8B-B14F-4D97-AF65-F5344CB8AC3E}">
        <p14:creationId xmlns:p14="http://schemas.microsoft.com/office/powerpoint/2010/main" val="1002618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l"/>
            <a:r>
              <a:rPr lang="en-US" altLang="zh-HK" dirty="0"/>
              <a:t>EF3333 Chapter 6</a:t>
            </a:r>
            <a:endParaRPr lang="zh-HK" altLang="en-US" dirty="0"/>
          </a:p>
        </p:txBody>
      </p:sp>
      <p:sp>
        <p:nvSpPr>
          <p:cNvPr id="4" name="Slide Number Placeholder 3"/>
          <p:cNvSpPr>
            <a:spLocks noGrp="1"/>
          </p:cNvSpPr>
          <p:nvPr>
            <p:ph type="sldNum" sz="quarter" idx="12"/>
          </p:nvPr>
        </p:nvSpPr>
        <p:spPr/>
        <p:txBody>
          <a:bodyPr/>
          <a:lstStyle/>
          <a:p>
            <a:fld id="{1BD6B296-62A0-4BA3-A78B-2210CD880061}" type="slidenum">
              <a:rPr lang="zh-HK" altLang="en-US" smtClean="0"/>
              <a:t>28</a:t>
            </a:fld>
            <a:endParaRPr lang="zh-HK" altLang="en-US"/>
          </a:p>
        </p:txBody>
      </p:sp>
      <p:pic>
        <p:nvPicPr>
          <p:cNvPr id="5" name="Picture 4"/>
          <p:cNvPicPr>
            <a:picLocks noChangeAspect="1"/>
          </p:cNvPicPr>
          <p:nvPr/>
        </p:nvPicPr>
        <p:blipFill>
          <a:blip r:embed="rId2"/>
          <a:stretch>
            <a:fillRect/>
          </a:stretch>
        </p:blipFill>
        <p:spPr>
          <a:xfrm>
            <a:off x="827584" y="104559"/>
            <a:ext cx="6567836" cy="6204762"/>
          </a:xfrm>
          <a:prstGeom prst="rect">
            <a:avLst/>
          </a:prstGeom>
        </p:spPr>
      </p:pic>
    </p:spTree>
    <p:extLst>
      <p:ext uri="{BB962C8B-B14F-4D97-AF65-F5344CB8AC3E}">
        <p14:creationId xmlns:p14="http://schemas.microsoft.com/office/powerpoint/2010/main" val="4040355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HK" dirty="0">
                <a:ea typeface="ヒラギノ角ゴ Pro W3" pitchFamily="-84" charset="-128"/>
              </a:rPr>
              <a:t>January Effect</a:t>
            </a:r>
          </a:p>
        </p:txBody>
      </p:sp>
      <p:sp>
        <p:nvSpPr>
          <p:cNvPr id="2" name="頁尾版面配置區 1"/>
          <p:cNvSpPr>
            <a:spLocks noGrp="1"/>
          </p:cNvSpPr>
          <p:nvPr>
            <p:ph type="ftr" sz="quarter" idx="11"/>
          </p:nvPr>
        </p:nvSpPr>
        <p:spPr/>
        <p:txBody>
          <a:bodyPr/>
          <a:lstStyle/>
          <a:p>
            <a:pPr algn="l"/>
            <a:r>
              <a:rPr lang="en-US" altLang="zh-HK" dirty="0"/>
              <a:t>CB3044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29</a:t>
            </a:fld>
            <a:endParaRPr lang="zh-HK" altLang="en-US"/>
          </a:p>
        </p:txBody>
      </p:sp>
      <p:sp>
        <p:nvSpPr>
          <p:cNvPr id="29699" name="Text Placeholder 2"/>
          <p:cNvSpPr>
            <a:spLocks noGrp="1"/>
          </p:cNvSpPr>
          <p:nvPr>
            <p:ph sz="quarter" idx="1"/>
          </p:nvPr>
        </p:nvSpPr>
        <p:spPr/>
        <p:txBody>
          <a:bodyPr>
            <a:normAutofit/>
          </a:bodyPr>
          <a:lstStyle/>
          <a:p>
            <a:pPr eaLnBrk="1" hangingPunct="1"/>
            <a:r>
              <a:rPr lang="en-US" altLang="zh-HK" dirty="0">
                <a:ea typeface="ヒラギノ角ゴ Pro W3" pitchFamily="-84" charset="-128"/>
              </a:rPr>
              <a:t>The January Effect is the tendency of stock prices to experience an abnormal positive return in the month of January that is predictable and, hence, inconsistent with random-walk behavior</a:t>
            </a:r>
          </a:p>
          <a:p>
            <a:r>
              <a:rPr lang="en-US" altLang="zh-HK" dirty="0">
                <a:ea typeface="ヒラギノ角ゴ Pro W3" pitchFamily="-84" charset="-128"/>
              </a:rPr>
              <a:t>Investors have an incentive to sell stocks before the end of the year in December because they can then take capital losses on their tax return and reduce their tax liability. </a:t>
            </a:r>
          </a:p>
          <a:p>
            <a:r>
              <a:rPr lang="en-US" altLang="zh-HK" dirty="0">
                <a:ea typeface="ヒラギノ角ゴ Pro W3" pitchFamily="-84" charset="-128"/>
              </a:rPr>
              <a:t>Then when the new year starts in January, they can repurchase the stocks, driving up their prices and producing abnormally high returns.</a:t>
            </a:r>
          </a:p>
        </p:txBody>
      </p:sp>
    </p:spTree>
    <p:extLst>
      <p:ext uri="{BB962C8B-B14F-4D97-AF65-F5344CB8AC3E}">
        <p14:creationId xmlns:p14="http://schemas.microsoft.com/office/powerpoint/2010/main" val="200469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HK" dirty="0">
                <a:ea typeface="ヒラギノ角ゴ Pro W3" pitchFamily="-84" charset="-128"/>
              </a:rPr>
              <a:t>Chapter Outline</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a:t>
            </a:fld>
            <a:endParaRPr lang="zh-HK" altLang="en-US" dirty="0"/>
          </a:p>
        </p:txBody>
      </p:sp>
      <p:sp>
        <p:nvSpPr>
          <p:cNvPr id="7171" name="Text Placeholder 2"/>
          <p:cNvSpPr>
            <a:spLocks noGrp="1"/>
          </p:cNvSpPr>
          <p:nvPr>
            <p:ph sz="quarter" idx="1"/>
          </p:nvPr>
        </p:nvSpPr>
        <p:spPr/>
        <p:txBody>
          <a:bodyPr/>
          <a:lstStyle/>
          <a:p>
            <a:pPr>
              <a:spcBef>
                <a:spcPts val="1200"/>
              </a:spcBef>
            </a:pPr>
            <a:r>
              <a:rPr lang="en-US" altLang="zh-HK" dirty="0">
                <a:ea typeface="ヒラギノ角ゴ Pro W3" pitchFamily="-84" charset="-128"/>
              </a:rPr>
              <a:t>The Efficient Market Hypothesis (EMH)</a:t>
            </a:r>
          </a:p>
          <a:p>
            <a:pPr>
              <a:spcBef>
                <a:spcPts val="1200"/>
              </a:spcBef>
            </a:pPr>
            <a:r>
              <a:rPr lang="en-US" altLang="zh-HK" dirty="0">
                <a:ea typeface="ヒラギノ角ゴ Pro W3" pitchFamily="-84" charset="-128"/>
              </a:rPr>
              <a:t>Evidence on the Efficient Market Hypothesis</a:t>
            </a:r>
          </a:p>
          <a:p>
            <a:pPr lvl="1">
              <a:spcBef>
                <a:spcPts val="1200"/>
              </a:spcBef>
            </a:pPr>
            <a:r>
              <a:rPr lang="en-US" altLang="zh-HK" dirty="0">
                <a:solidFill>
                  <a:schemeClr val="tx1"/>
                </a:solidFill>
                <a:ea typeface="ヒラギノ角ゴ Pro W3" pitchFamily="-84" charset="-128"/>
              </a:rPr>
              <a:t>Favorable</a:t>
            </a:r>
          </a:p>
          <a:p>
            <a:pPr lvl="1">
              <a:spcBef>
                <a:spcPts val="1200"/>
              </a:spcBef>
            </a:pPr>
            <a:r>
              <a:rPr lang="en-US" altLang="zh-HK" dirty="0">
                <a:solidFill>
                  <a:schemeClr val="tx1"/>
                </a:solidFill>
                <a:ea typeface="ヒラギノ角ゴ Pro W3" pitchFamily="-84" charset="-128"/>
              </a:rPr>
              <a:t>Unfavorable</a:t>
            </a:r>
          </a:p>
          <a:p>
            <a:pPr lvl="1">
              <a:spcBef>
                <a:spcPts val="1200"/>
              </a:spcBef>
            </a:pPr>
            <a:r>
              <a:rPr lang="en-US" altLang="zh-HK" dirty="0">
                <a:solidFill>
                  <a:schemeClr val="tx1"/>
                </a:solidFill>
                <a:ea typeface="ヒラギノ角ゴ Pro W3" pitchFamily="-84" charset="-128"/>
              </a:rPr>
              <a:t>Implications for investing</a:t>
            </a:r>
          </a:p>
        </p:txBody>
      </p:sp>
    </p:spTree>
    <p:extLst>
      <p:ext uri="{BB962C8B-B14F-4D97-AF65-F5344CB8AC3E}">
        <p14:creationId xmlns:p14="http://schemas.microsoft.com/office/powerpoint/2010/main" val="3928048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zh-HK" dirty="0">
                <a:ea typeface="ヒラギノ角ゴ Pro W3" pitchFamily="-84" charset="-128"/>
              </a:rPr>
              <a:t>January Effect</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30</a:t>
            </a:fld>
            <a:endParaRPr lang="zh-HK" altLang="en-US"/>
          </a:p>
        </p:txBody>
      </p:sp>
      <p:sp>
        <p:nvSpPr>
          <p:cNvPr id="31747" name="Content Placeholder 2"/>
          <p:cNvSpPr>
            <a:spLocks noGrp="1"/>
          </p:cNvSpPr>
          <p:nvPr>
            <p:ph sz="quarter" idx="1"/>
          </p:nvPr>
        </p:nvSpPr>
        <p:spPr/>
        <p:txBody>
          <a:bodyPr/>
          <a:lstStyle/>
          <a:p>
            <a:pPr eaLnBrk="1" hangingPunct="1"/>
            <a:r>
              <a:rPr lang="en-US" altLang="zh-HK" dirty="0">
                <a:ea typeface="ヒラギノ角ゴ Pro W3" pitchFamily="-84" charset="-128"/>
              </a:rPr>
              <a:t>Although this explanation seems sensible, it does not explain why institutional investors such as private pension funds, which are not subject to income taxes, do not take advantage of the abnormal returns in January and buy stocks in December, thus bidding up their price and eliminating the abnormal returns.</a:t>
            </a:r>
          </a:p>
          <a:p>
            <a:pPr eaLnBrk="1" hangingPunct="1"/>
            <a:endParaRPr lang="en-US" altLang="zh-HK" dirty="0">
              <a:ea typeface="ヒラギノ角ゴ Pro W3" pitchFamily="-84" charset="-128"/>
            </a:endParaRPr>
          </a:p>
          <a:p>
            <a:endParaRPr lang="en-US" altLang="zh-HK" dirty="0">
              <a:ea typeface="ヒラギノ角ゴ Pro W3" pitchFamily="-84" charset="-128"/>
            </a:endParaRPr>
          </a:p>
        </p:txBody>
      </p:sp>
    </p:spTree>
    <p:extLst>
      <p:ext uri="{BB962C8B-B14F-4D97-AF65-F5344CB8AC3E}">
        <p14:creationId xmlns:p14="http://schemas.microsoft.com/office/powerpoint/2010/main" val="1255028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zh-HK" dirty="0">
                <a:ea typeface="ヒラギノ角ゴ Pro W3" pitchFamily="-84" charset="-128"/>
              </a:rPr>
              <a:t>Market Overreaction</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31</a:t>
            </a:fld>
            <a:endParaRPr lang="zh-HK" altLang="en-US"/>
          </a:p>
        </p:txBody>
      </p:sp>
      <p:sp>
        <p:nvSpPr>
          <p:cNvPr id="32771" name="Text Placeholder 2"/>
          <p:cNvSpPr>
            <a:spLocks noGrp="1"/>
          </p:cNvSpPr>
          <p:nvPr>
            <p:ph sz="quarter" idx="1"/>
          </p:nvPr>
        </p:nvSpPr>
        <p:spPr/>
        <p:txBody>
          <a:bodyPr/>
          <a:lstStyle/>
          <a:p>
            <a:pPr eaLnBrk="1" hangingPunct="1"/>
            <a:r>
              <a:rPr lang="en-US" altLang="zh-HK" sz="2400" b="1" dirty="0">
                <a:ea typeface="ヒラギノ角ゴ Pro W3" pitchFamily="-84" charset="-128"/>
              </a:rPr>
              <a:t>Market Overreaction: recent research suggests that stock prices may overreact to news announcements and that the pricing errors are corrected only slowly</a:t>
            </a:r>
          </a:p>
          <a:p>
            <a:pPr lvl="1" eaLnBrk="1" hangingPunct="1">
              <a:buFont typeface="Arial" pitchFamily="34" charset="0"/>
              <a:buChar char="─"/>
            </a:pPr>
            <a:r>
              <a:rPr lang="en-US" altLang="zh-HK" sz="2400" dirty="0">
                <a:ea typeface="ヒラギノ角ゴ Pro W3" pitchFamily="-84" charset="-128"/>
              </a:rPr>
              <a:t>When corporations announce a major change in earnings, say, a large decline, the stock price may overshoot, and after an initial large decline, it may rise back to more normal levels over a period of several weeks.</a:t>
            </a:r>
          </a:p>
          <a:p>
            <a:pPr lvl="1" eaLnBrk="1" hangingPunct="1">
              <a:buFont typeface="Arial" pitchFamily="34" charset="0"/>
              <a:buChar char="─"/>
            </a:pPr>
            <a:r>
              <a:rPr lang="en-US" altLang="zh-HK" sz="2400" dirty="0">
                <a:ea typeface="ヒラギノ角ゴ Pro W3" pitchFamily="-84" charset="-128"/>
              </a:rPr>
              <a:t>This violates the EMH because an investor could earn abnormally high returns, on average, by buying a stock immediately after a poor earnings announcement and then selling it after a couple of weeks when it has risen back to normal levels.</a:t>
            </a:r>
          </a:p>
        </p:txBody>
      </p:sp>
    </p:spTree>
    <p:extLst>
      <p:ext uri="{BB962C8B-B14F-4D97-AF65-F5344CB8AC3E}">
        <p14:creationId xmlns:p14="http://schemas.microsoft.com/office/powerpoint/2010/main" val="19639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7</a:t>
            </a:r>
          </a:p>
        </p:txBody>
      </p:sp>
      <p:sp>
        <p:nvSpPr>
          <p:cNvPr id="4" name="Footer Placeholder 3"/>
          <p:cNvSpPr>
            <a:spLocks noGrp="1"/>
          </p:cNvSpPr>
          <p:nvPr>
            <p:ph type="ftr" sz="quarter" idx="11"/>
          </p:nvPr>
        </p:nvSpPr>
        <p:spPr/>
        <p:txBody>
          <a:bodyPr/>
          <a:lstStyle/>
          <a:p>
            <a:pPr algn="l"/>
            <a:r>
              <a:rPr lang="en-US" altLang="zh-HK" dirty="0"/>
              <a:t>EF3333 Chapter 6</a:t>
            </a:r>
            <a:endParaRPr lang="zh-HK" altLang="en-US" dirty="0"/>
          </a:p>
        </p:txBody>
      </p:sp>
      <p:sp>
        <p:nvSpPr>
          <p:cNvPr id="5" name="Slide Number Placeholder 4"/>
          <p:cNvSpPr>
            <a:spLocks noGrp="1"/>
          </p:cNvSpPr>
          <p:nvPr>
            <p:ph type="sldNum" sz="quarter" idx="12"/>
          </p:nvPr>
        </p:nvSpPr>
        <p:spPr/>
        <p:txBody>
          <a:bodyPr/>
          <a:lstStyle/>
          <a:p>
            <a:fld id="{1BD6B296-62A0-4BA3-A78B-2210CD880061}" type="slidenum">
              <a:rPr lang="zh-HK" altLang="en-US" smtClean="0"/>
              <a:t>32</a:t>
            </a:fld>
            <a:endParaRPr lang="zh-HK" altLang="en-US"/>
          </a:p>
        </p:txBody>
      </p:sp>
      <p:pic>
        <p:nvPicPr>
          <p:cNvPr id="9" name="Content Placeholder 8"/>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5876045" y="182811"/>
            <a:ext cx="3014708" cy="1695773"/>
          </a:xfrm>
        </p:spPr>
      </p:pic>
      <p:pic>
        <p:nvPicPr>
          <p:cNvPr id="7" name="Picture 6"/>
          <p:cNvPicPr>
            <a:picLocks noChangeAspect="1"/>
          </p:cNvPicPr>
          <p:nvPr/>
        </p:nvPicPr>
        <p:blipFill>
          <a:blip r:embed="rId3"/>
          <a:stretch>
            <a:fillRect/>
          </a:stretch>
        </p:blipFill>
        <p:spPr>
          <a:xfrm>
            <a:off x="179512" y="2261277"/>
            <a:ext cx="8574220" cy="2994645"/>
          </a:xfrm>
          <a:prstGeom prst="rect">
            <a:avLst/>
          </a:prstGeom>
        </p:spPr>
      </p:pic>
      <p:sp>
        <p:nvSpPr>
          <p:cNvPr id="8" name="Down Arrow 7"/>
          <p:cNvSpPr/>
          <p:nvPr/>
        </p:nvSpPr>
        <p:spPr>
          <a:xfrm>
            <a:off x="3779912" y="2780928"/>
            <a:ext cx="28803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54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HK" dirty="0">
                <a:ea typeface="ヒラギノ角ゴ Pro W3" pitchFamily="-84" charset="-128"/>
              </a:rPr>
              <a:t>Excessive Volatility</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33</a:t>
            </a:fld>
            <a:endParaRPr lang="zh-HK" altLang="en-US"/>
          </a:p>
        </p:txBody>
      </p:sp>
      <p:sp>
        <p:nvSpPr>
          <p:cNvPr id="33795" name="Text Placeholder 2"/>
          <p:cNvSpPr>
            <a:spLocks noGrp="1"/>
          </p:cNvSpPr>
          <p:nvPr>
            <p:ph sz="quarter" idx="1"/>
          </p:nvPr>
        </p:nvSpPr>
        <p:spPr/>
        <p:txBody>
          <a:bodyPr/>
          <a:lstStyle/>
          <a:p>
            <a:pPr eaLnBrk="1" hangingPunct="1">
              <a:spcBef>
                <a:spcPts val="800"/>
              </a:spcBef>
            </a:pPr>
            <a:r>
              <a:rPr lang="en-US" altLang="zh-HK" sz="2400" b="1" dirty="0">
                <a:ea typeface="ヒラギノ角ゴ Pro W3" pitchFamily="-84" charset="-128"/>
              </a:rPr>
              <a:t>Excessive Volatility: </a:t>
            </a:r>
            <a:r>
              <a:rPr lang="en-US" altLang="zh-HK" sz="2400" dirty="0">
                <a:ea typeface="ヒラギノ角ゴ Pro W3" pitchFamily="-84" charset="-128"/>
              </a:rPr>
              <a:t>the stock market appears to display excessive volatility; that is, fluctuations in stock prices may be much greater than is warranted by fluctuations in their fundamental value.</a:t>
            </a:r>
          </a:p>
          <a:p>
            <a:pPr lvl="1" eaLnBrk="1" hangingPunct="1">
              <a:buFont typeface="Arial" pitchFamily="34" charset="0"/>
              <a:buChar char="─"/>
            </a:pPr>
            <a:r>
              <a:rPr lang="en-US" altLang="zh-HK" sz="2400" dirty="0">
                <a:ea typeface="ヒラギノ角ゴ Pro W3" pitchFamily="-84" charset="-128"/>
              </a:rPr>
              <a:t>Researchers have found that fluctuations in the S&amp;P 500 stock index could not be justified by the subsequent fluctuations in the dividends of the stocks making up this index.</a:t>
            </a:r>
          </a:p>
          <a:p>
            <a:pPr lvl="1" eaLnBrk="1" hangingPunct="1">
              <a:buFont typeface="Arial" pitchFamily="34" charset="0"/>
              <a:buChar char="─"/>
            </a:pPr>
            <a:r>
              <a:rPr lang="en-US" altLang="zh-HK" sz="2400" dirty="0">
                <a:ea typeface="ヒラギノ角ゴ Pro W3" pitchFamily="-84" charset="-128"/>
              </a:rPr>
              <a:t>Other research finds that there are smaller fluctuations in stock prices when stock markets are closed, which has produced a consensus that stock market prices appear to be driven by factors other than fundamentals.</a:t>
            </a:r>
          </a:p>
        </p:txBody>
      </p:sp>
    </p:spTree>
    <p:extLst>
      <p:ext uri="{BB962C8B-B14F-4D97-AF65-F5344CB8AC3E}">
        <p14:creationId xmlns:p14="http://schemas.microsoft.com/office/powerpoint/2010/main" val="67733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HK" dirty="0">
                <a:ea typeface="ヒラギノ角ゴ Pro W3" pitchFamily="-84" charset="-128"/>
              </a:rPr>
              <a:t>Mean Reversion</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34</a:t>
            </a:fld>
            <a:endParaRPr lang="zh-HK" altLang="en-US"/>
          </a:p>
        </p:txBody>
      </p:sp>
      <p:sp>
        <p:nvSpPr>
          <p:cNvPr id="34819" name="Text Placeholder 2"/>
          <p:cNvSpPr>
            <a:spLocks noGrp="1"/>
          </p:cNvSpPr>
          <p:nvPr>
            <p:ph sz="quarter" idx="1"/>
          </p:nvPr>
        </p:nvSpPr>
        <p:spPr/>
        <p:txBody>
          <a:bodyPr/>
          <a:lstStyle/>
          <a:p>
            <a:pPr eaLnBrk="1" hangingPunct="1"/>
            <a:r>
              <a:rPr lang="en-US" altLang="zh-HK" b="1" dirty="0">
                <a:ea typeface="ヒラギノ角ゴ Pro W3" pitchFamily="-84" charset="-128"/>
              </a:rPr>
              <a:t>Mean Reversion: </a:t>
            </a:r>
            <a:r>
              <a:rPr lang="en-US" altLang="zh-HK" dirty="0">
                <a:ea typeface="ヒラギノ角ゴ Pro W3" pitchFamily="-84" charset="-128"/>
              </a:rPr>
              <a:t>Some researchers have found that stocks with low returns today tend to have high returns in the future, and vice versa.</a:t>
            </a:r>
          </a:p>
          <a:p>
            <a:pPr lvl="1" eaLnBrk="1" hangingPunct="1">
              <a:buFont typeface="Arial" pitchFamily="34" charset="0"/>
              <a:buChar char="─"/>
            </a:pPr>
            <a:r>
              <a:rPr lang="en-US" altLang="zh-HK" sz="2400" dirty="0">
                <a:ea typeface="ヒラギノ角ゴ Pro W3" pitchFamily="-84" charset="-128"/>
              </a:rPr>
              <a:t>Hence stocks that have done poorly in the past are more likely to do well in the future because mean reversion indicates that there will be a predictable positive change in the future price, suggesting that stock prices are not a random walk.</a:t>
            </a:r>
          </a:p>
          <a:p>
            <a:pPr lvl="1" eaLnBrk="1" hangingPunct="1">
              <a:buFont typeface="Arial" pitchFamily="34" charset="0"/>
              <a:buChar char="─"/>
            </a:pPr>
            <a:r>
              <a:rPr lang="en-US" altLang="zh-HK" sz="2400" dirty="0">
                <a:ea typeface="ヒラギノ角ゴ Pro W3" pitchFamily="-84" charset="-128"/>
              </a:rPr>
              <a:t>Newer data is less conclusive; nevertheless, mean reversion remains controversial.</a:t>
            </a:r>
          </a:p>
        </p:txBody>
      </p:sp>
    </p:spTree>
    <p:extLst>
      <p:ext uri="{BB962C8B-B14F-4D97-AF65-F5344CB8AC3E}">
        <p14:creationId xmlns:p14="http://schemas.microsoft.com/office/powerpoint/2010/main" val="652485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HK" dirty="0">
                <a:ea typeface="ヒラギノ角ゴ Pro W3" pitchFamily="-84" charset="-128"/>
              </a:rPr>
              <a:t>New Information</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35</a:t>
            </a:fld>
            <a:endParaRPr lang="zh-HK" altLang="en-US"/>
          </a:p>
        </p:txBody>
      </p:sp>
      <p:sp>
        <p:nvSpPr>
          <p:cNvPr id="35843" name="Text Placeholder 2"/>
          <p:cNvSpPr>
            <a:spLocks noGrp="1"/>
          </p:cNvSpPr>
          <p:nvPr>
            <p:ph sz="quarter" idx="1"/>
          </p:nvPr>
        </p:nvSpPr>
        <p:spPr/>
        <p:txBody>
          <a:bodyPr/>
          <a:lstStyle/>
          <a:p>
            <a:pPr eaLnBrk="1" hangingPunct="1"/>
            <a:r>
              <a:rPr lang="en-US" altLang="zh-HK" sz="2400" b="1" dirty="0">
                <a:ea typeface="ヒラギノ角ゴ Pro W3" pitchFamily="-84" charset="-128"/>
              </a:rPr>
              <a:t>New Information Is Not Always Immediately Incorporated into Stock Prices</a:t>
            </a:r>
          </a:p>
          <a:p>
            <a:pPr lvl="1" eaLnBrk="1" hangingPunct="1">
              <a:buFont typeface="Arial" pitchFamily="34" charset="0"/>
              <a:buChar char="─"/>
            </a:pPr>
            <a:r>
              <a:rPr lang="en-US" altLang="zh-HK" sz="2400" dirty="0">
                <a:ea typeface="ヒラギノ角ゴ Pro W3" pitchFamily="-84" charset="-128"/>
              </a:rPr>
              <a:t>Although generally true, recent evidence suggests that, inconsistent with the efficient market hypothesis, stock prices do not instantaneously adjust to profit announcements.</a:t>
            </a:r>
          </a:p>
          <a:p>
            <a:pPr lvl="1" eaLnBrk="1" hangingPunct="1">
              <a:buFont typeface="Arial" pitchFamily="34" charset="0"/>
              <a:buChar char="─"/>
            </a:pPr>
            <a:r>
              <a:rPr lang="en-US" altLang="zh-HK" sz="2400" dirty="0">
                <a:ea typeface="ヒラギノ角ゴ Pro W3" pitchFamily="-84" charset="-128"/>
              </a:rPr>
              <a:t>Instead, on average stock prices continue to rise for some time after the announcement of unexpectedly high profits, and they continue to fall after surprisingly low profit announcements.</a:t>
            </a:r>
          </a:p>
          <a:p>
            <a:pPr lvl="1" eaLnBrk="1" hangingPunct="1">
              <a:buFont typeface="Arial" pitchFamily="34" charset="0"/>
              <a:buChar char="─"/>
            </a:pPr>
            <a:r>
              <a:rPr lang="en-US" altLang="zh-HK" sz="2400" dirty="0">
                <a:ea typeface="ヒラギノ角ゴ Pro W3" pitchFamily="-84" charset="-128"/>
              </a:rPr>
              <a:t>Post-Earnings-Announcement-Drift (PEAD)</a:t>
            </a:r>
          </a:p>
        </p:txBody>
      </p:sp>
    </p:spTree>
    <p:extLst>
      <p:ext uri="{BB962C8B-B14F-4D97-AF65-F5344CB8AC3E}">
        <p14:creationId xmlns:p14="http://schemas.microsoft.com/office/powerpoint/2010/main" val="3032864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mn-ea"/>
                <a:ea typeface="+mn-ea"/>
              </a:rPr>
              <a:t>Esprit(330.HK) released 2011semi-annual report</a:t>
            </a:r>
            <a:endParaRPr lang="zh-HK" altLang="en-US" dirty="0">
              <a:latin typeface="+mn-ea"/>
              <a:ea typeface="+mn-ea"/>
            </a:endParaRPr>
          </a:p>
        </p:txBody>
      </p:sp>
      <p:sp>
        <p:nvSpPr>
          <p:cNvPr id="4" name="頁尾版面配置區 3"/>
          <p:cNvSpPr>
            <a:spLocks noGrp="1"/>
          </p:cNvSpPr>
          <p:nvPr>
            <p:ph type="ftr" sz="quarter" idx="11"/>
          </p:nvPr>
        </p:nvSpPr>
        <p:spPr/>
        <p:txBody>
          <a:bodyPr/>
          <a:lstStyle/>
          <a:p>
            <a:pPr algn="l"/>
            <a:r>
              <a:rPr lang="en-US" altLang="zh-HK" dirty="0"/>
              <a:t>EF3333</a:t>
            </a:r>
            <a:r>
              <a:rPr lang="en-US" altLang="zh-TW" dirty="0"/>
              <a:t> Chapter 6</a:t>
            </a:r>
          </a:p>
        </p:txBody>
      </p:sp>
      <p:sp>
        <p:nvSpPr>
          <p:cNvPr id="5" name="投影片編號版面配置區 4"/>
          <p:cNvSpPr>
            <a:spLocks noGrp="1"/>
          </p:cNvSpPr>
          <p:nvPr>
            <p:ph type="sldNum" sz="quarter" idx="12"/>
          </p:nvPr>
        </p:nvSpPr>
        <p:spPr/>
        <p:txBody>
          <a:bodyPr/>
          <a:lstStyle/>
          <a:p>
            <a:fld id="{A5FCA408-6D9E-4199-B1C8-7A79EADA464D}" type="slidenum">
              <a:rPr lang="en-US" altLang="zh-TW" smtClean="0"/>
              <a:pPr/>
              <a:t>36</a:t>
            </a:fld>
            <a:endParaRPr lang="en-US" altLang="zh-TW"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1556793"/>
            <a:ext cx="9036495" cy="394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724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p:cNvSpPr>
            <a:spLocks noGrp="1"/>
          </p:cNvSpPr>
          <p:nvPr>
            <p:ph type="ftr" sz="quarter" idx="11"/>
          </p:nvPr>
        </p:nvSpPr>
        <p:spPr/>
        <p:txBody>
          <a:bodyPr/>
          <a:lstStyle/>
          <a:p>
            <a:pPr algn="l"/>
            <a:r>
              <a:rPr lang="en-US" altLang="zh-HK" dirty="0"/>
              <a:t>EF3333</a:t>
            </a:r>
            <a:r>
              <a:rPr lang="en-US" altLang="zh-TW" dirty="0"/>
              <a:t> Chapter 6</a:t>
            </a:r>
          </a:p>
        </p:txBody>
      </p:sp>
      <p:sp>
        <p:nvSpPr>
          <p:cNvPr id="4" name="投影片編號版面配置區 3"/>
          <p:cNvSpPr>
            <a:spLocks noGrp="1"/>
          </p:cNvSpPr>
          <p:nvPr>
            <p:ph type="sldNum" sz="quarter" idx="12"/>
          </p:nvPr>
        </p:nvSpPr>
        <p:spPr/>
        <p:txBody>
          <a:bodyPr/>
          <a:lstStyle/>
          <a:p>
            <a:fld id="{EB5FA38F-D141-40DF-8EC7-3FBAF71A5BD3}" type="slidenum">
              <a:rPr lang="en-US" altLang="zh-TW" smtClean="0"/>
              <a:pPr/>
              <a:t>37</a:t>
            </a:fld>
            <a:endParaRPr lang="en-US" altLang="zh-TW"/>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04837"/>
            <a:ext cx="8664130" cy="469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3429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a:ea typeface="ヒラギノ角ゴ Pro W3" pitchFamily="-84" charset="-128"/>
              </a:rPr>
              <a:t>Implications for Investing</a:t>
            </a:r>
            <a:endParaRPr lang="en-US" dirty="0"/>
          </a:p>
        </p:txBody>
      </p:sp>
      <p:sp>
        <p:nvSpPr>
          <p:cNvPr id="4" name="Footer Placeholder 3"/>
          <p:cNvSpPr>
            <a:spLocks noGrp="1"/>
          </p:cNvSpPr>
          <p:nvPr>
            <p:ph type="ftr" sz="quarter" idx="11"/>
          </p:nvPr>
        </p:nvSpPr>
        <p:spPr/>
        <p:txBody>
          <a:bodyPr/>
          <a:lstStyle/>
          <a:p>
            <a:pPr algn="l"/>
            <a:r>
              <a:rPr lang="en-US" altLang="zh-HK" dirty="0"/>
              <a:t>EF3333 Chapter 6</a:t>
            </a:r>
            <a:endParaRPr lang="zh-HK" altLang="en-US" dirty="0"/>
          </a:p>
        </p:txBody>
      </p:sp>
      <p:sp>
        <p:nvSpPr>
          <p:cNvPr id="5" name="Slide Number Placeholder 4"/>
          <p:cNvSpPr>
            <a:spLocks noGrp="1"/>
          </p:cNvSpPr>
          <p:nvPr>
            <p:ph type="sldNum" sz="quarter" idx="12"/>
          </p:nvPr>
        </p:nvSpPr>
        <p:spPr/>
        <p:txBody>
          <a:bodyPr/>
          <a:lstStyle/>
          <a:p>
            <a:fld id="{1BD6B296-62A0-4BA3-A78B-2210CD880061}" type="slidenum">
              <a:rPr lang="zh-HK" altLang="en-US" smtClean="0"/>
              <a:t>38</a:t>
            </a:fld>
            <a:endParaRPr lang="zh-HK" altLang="en-US"/>
          </a:p>
        </p:txBody>
      </p:sp>
      <p:graphicFrame>
        <p:nvGraphicFramePr>
          <p:cNvPr id="6" name="Diagram 5"/>
          <p:cNvGraphicFramePr/>
          <p:nvPr>
            <p:extLst>
              <p:ext uri="{D42A27DB-BD31-4B8C-83A1-F6EECF244321}">
                <p14:modId xmlns:p14="http://schemas.microsoft.com/office/powerpoint/2010/main" val="4203765192"/>
              </p:ext>
            </p:extLst>
          </p:nvPr>
        </p:nvGraphicFramePr>
        <p:xfrm>
          <a:off x="1524000" y="173085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25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zh-HK">
                <a:ea typeface="ヒラギノ角ゴ Pro W3" pitchFamily="-84" charset="-128"/>
              </a:rPr>
              <a:t>Implications for Investing</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39</a:t>
            </a:fld>
            <a:endParaRPr lang="zh-HK" altLang="en-US"/>
          </a:p>
        </p:txBody>
      </p:sp>
      <p:sp>
        <p:nvSpPr>
          <p:cNvPr id="37891" name="Text Placeholder 2"/>
          <p:cNvSpPr>
            <a:spLocks noGrp="1"/>
          </p:cNvSpPr>
          <p:nvPr>
            <p:ph sz="quarter" idx="1"/>
          </p:nvPr>
        </p:nvSpPr>
        <p:spPr/>
        <p:txBody>
          <a:bodyPr/>
          <a:lstStyle/>
          <a:p>
            <a:pPr eaLnBrk="1" hangingPunct="1"/>
            <a:r>
              <a:rPr lang="en-US" altLang="zh-HK" dirty="0">
                <a:ea typeface="ヒラギノ角ゴ Pro W3" pitchFamily="-84" charset="-128"/>
              </a:rPr>
              <a:t>How valuable are published reports by investment advisors?</a:t>
            </a:r>
          </a:p>
          <a:p>
            <a:pPr lvl="1"/>
            <a:r>
              <a:rPr lang="en-US" altLang="zh-HK" dirty="0"/>
              <a:t>The efficient market hypothesis tells us that when purchasing a security, we cannot expect to earn an abnormally high return.</a:t>
            </a:r>
          </a:p>
          <a:p>
            <a:pPr lvl="1"/>
            <a:r>
              <a:rPr lang="en-US" altLang="zh-HK" dirty="0"/>
              <a:t>Information in newspapers and in the published reports of investment advisers is readily available to many market participants and is already reflected in market prices.</a:t>
            </a:r>
          </a:p>
          <a:p>
            <a:pPr lvl="1"/>
            <a:r>
              <a:rPr lang="en-US" altLang="zh-HK" dirty="0">
                <a:ea typeface="ヒラギノ角ゴ Pro W3" pitchFamily="-84" charset="-128"/>
              </a:rPr>
              <a:t>Recommendations from investment advisers cannot help us outperform the general market.</a:t>
            </a:r>
          </a:p>
          <a:p>
            <a:pPr eaLnBrk="1" hangingPunct="1"/>
            <a:endParaRPr lang="en-US" altLang="zh-HK" dirty="0">
              <a:ea typeface="ヒラギノ角ゴ Pro W3" pitchFamily="-84" charset="-128"/>
            </a:endParaRPr>
          </a:p>
        </p:txBody>
      </p:sp>
    </p:spTree>
    <p:extLst>
      <p:ext uri="{BB962C8B-B14F-4D97-AF65-F5344CB8AC3E}">
        <p14:creationId xmlns:p14="http://schemas.microsoft.com/office/powerpoint/2010/main" val="1196301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dirty="0"/>
              <a:t>Determining the required rate of return</a:t>
            </a:r>
          </a:p>
        </p:txBody>
      </p:sp>
      <p:sp>
        <p:nvSpPr>
          <p:cNvPr id="157699" name="Rectangle 3"/>
          <p:cNvSpPr>
            <a:spLocks noGrp="1" noChangeArrowheads="1"/>
          </p:cNvSpPr>
          <p:nvPr>
            <p:ph type="body" idx="1"/>
          </p:nvPr>
        </p:nvSpPr>
        <p:spPr>
          <a:xfrm>
            <a:off x="631825" y="1196751"/>
            <a:ext cx="8369300" cy="5112569"/>
          </a:xfrm>
        </p:spPr>
        <p:txBody>
          <a:bodyPr>
            <a:normAutofit lnSpcReduction="10000"/>
          </a:bodyPr>
          <a:lstStyle/>
          <a:p>
            <a:r>
              <a:rPr lang="en-US" altLang="en-US" dirty="0"/>
              <a:t>CAPM model: </a:t>
            </a:r>
          </a:p>
          <a:p>
            <a:pPr lvl="1">
              <a:buFontTx/>
              <a:buNone/>
            </a:pPr>
            <a:r>
              <a:rPr lang="en-US" altLang="en-US" b="1" i="1" dirty="0"/>
              <a:t>		</a:t>
            </a:r>
            <a:r>
              <a:rPr lang="en-US" altLang="en-US" sz="2400" b="1" i="1" dirty="0" err="1"/>
              <a:t>R</a:t>
            </a:r>
            <a:r>
              <a:rPr lang="en-US" altLang="en-US" sz="2400" i="1" baseline="-25000" dirty="0" err="1"/>
              <a:t>j</a:t>
            </a:r>
            <a:r>
              <a:rPr lang="en-US" altLang="en-US" sz="2400" dirty="0"/>
              <a:t>  =  </a:t>
            </a:r>
            <a:r>
              <a:rPr lang="en-US" altLang="en-US" sz="2400" b="1" i="1" dirty="0" err="1"/>
              <a:t>R</a:t>
            </a:r>
            <a:r>
              <a:rPr lang="en-US" altLang="en-US" sz="2400" b="1" i="1" baseline="-25000" dirty="0" err="1"/>
              <a:t>f</a:t>
            </a:r>
            <a:r>
              <a:rPr lang="en-US" altLang="en-US" sz="2400" b="1" dirty="0"/>
              <a:t>  +  </a:t>
            </a:r>
            <a:r>
              <a:rPr lang="en-US" altLang="en-US" sz="2400" b="1" i="1" dirty="0" err="1"/>
              <a:t>B</a:t>
            </a:r>
            <a:r>
              <a:rPr lang="en-US" altLang="en-US" sz="2400" b="1" i="1" baseline="-25000" dirty="0" err="1"/>
              <a:t>j</a:t>
            </a:r>
            <a:r>
              <a:rPr lang="en-US" altLang="en-US" sz="2400" b="1" dirty="0"/>
              <a:t> (</a:t>
            </a:r>
            <a:r>
              <a:rPr lang="en-US" altLang="en-US" sz="2400" b="1" i="1" dirty="0"/>
              <a:t>R</a:t>
            </a:r>
            <a:r>
              <a:rPr lang="en-US" altLang="en-US" sz="2400" b="1" i="1" baseline="-25000" dirty="0"/>
              <a:t>m</a:t>
            </a:r>
            <a:r>
              <a:rPr lang="en-US" altLang="en-US" sz="2400" b="1" dirty="0"/>
              <a:t> – </a:t>
            </a:r>
            <a:r>
              <a:rPr lang="en-US" altLang="en-US" sz="2400" b="1" i="1" dirty="0" err="1"/>
              <a:t>R</a:t>
            </a:r>
            <a:r>
              <a:rPr lang="en-US" altLang="en-US" sz="2400" b="1" i="1" baseline="-25000" dirty="0" err="1"/>
              <a:t>f</a:t>
            </a:r>
            <a:r>
              <a:rPr lang="en-US" altLang="en-US" sz="2400" b="1" dirty="0"/>
              <a:t> )</a:t>
            </a:r>
          </a:p>
          <a:p>
            <a:pPr lvl="1">
              <a:spcBef>
                <a:spcPct val="50000"/>
              </a:spcBef>
              <a:buFont typeface="Wingdings" pitchFamily="2" charset="2"/>
              <a:buChar char="Ø"/>
            </a:pPr>
            <a:r>
              <a:rPr lang="en-US" altLang="en-US" i="1" dirty="0" err="1"/>
              <a:t>R</a:t>
            </a:r>
            <a:r>
              <a:rPr lang="en-US" altLang="en-US" i="1" baseline="-25000" dirty="0" err="1"/>
              <a:t>f</a:t>
            </a:r>
            <a:r>
              <a:rPr lang="en-US" altLang="en-US" dirty="0"/>
              <a:t> is risk-free rate (yield on newly issued Treasury 3-month </a:t>
            </a:r>
            <a:r>
              <a:rPr lang="en-US" altLang="en-US" b="1" dirty="0">
                <a:solidFill>
                  <a:srgbClr val="FF0000"/>
                </a:solidFill>
              </a:rPr>
              <a:t>T-bill rate</a:t>
            </a:r>
            <a:r>
              <a:rPr lang="en-US" altLang="en-US" dirty="0"/>
              <a:t>). </a:t>
            </a:r>
          </a:p>
          <a:p>
            <a:pPr lvl="1">
              <a:spcBef>
                <a:spcPct val="50000"/>
              </a:spcBef>
              <a:buFont typeface="Wingdings" pitchFamily="2" charset="2"/>
              <a:buChar char="Ø"/>
            </a:pPr>
            <a:r>
              <a:rPr lang="en-US" altLang="en-US" i="1" dirty="0" err="1"/>
              <a:t>B</a:t>
            </a:r>
            <a:r>
              <a:rPr lang="en-US" altLang="en-US" i="1" baseline="-25000" dirty="0" err="1"/>
              <a:t>j</a:t>
            </a:r>
            <a:r>
              <a:rPr lang="en-US" altLang="en-US" dirty="0"/>
              <a:t> is called “the beta” and is equal to  COV(</a:t>
            </a:r>
            <a:r>
              <a:rPr lang="en-US" altLang="en-US" i="1" dirty="0" err="1"/>
              <a:t>R</a:t>
            </a:r>
            <a:r>
              <a:rPr lang="en-US" altLang="en-US" i="1" baseline="-25000" dirty="0" err="1"/>
              <a:t>j</a:t>
            </a:r>
            <a:r>
              <a:rPr lang="en-US" altLang="en-US" dirty="0"/>
              <a:t>, </a:t>
            </a:r>
            <a:r>
              <a:rPr lang="en-US" altLang="en-US" i="1" dirty="0"/>
              <a:t>R</a:t>
            </a:r>
            <a:r>
              <a:rPr lang="en-US" altLang="en-US" i="1" baseline="-25000" dirty="0"/>
              <a:t>m</a:t>
            </a:r>
            <a:r>
              <a:rPr lang="en-US" altLang="en-US" dirty="0"/>
              <a:t>) / VAR(</a:t>
            </a:r>
            <a:r>
              <a:rPr lang="en-US" altLang="en-US" i="1" dirty="0"/>
              <a:t>R</a:t>
            </a:r>
            <a:r>
              <a:rPr lang="en-US" altLang="en-US" i="1" baseline="-25000" dirty="0"/>
              <a:t>m</a:t>
            </a:r>
            <a:r>
              <a:rPr lang="en-US" altLang="en-US" dirty="0"/>
              <a:t>)</a:t>
            </a:r>
          </a:p>
          <a:p>
            <a:pPr lvl="1">
              <a:buClr>
                <a:schemeClr val="tx1"/>
              </a:buClr>
              <a:buFont typeface="Wingdings" pitchFamily="2" charset="2"/>
              <a:buChar char="Ø"/>
            </a:pPr>
            <a:r>
              <a:rPr lang="en-US" altLang="en-US" b="1" i="1" dirty="0"/>
              <a:t>R</a:t>
            </a:r>
            <a:r>
              <a:rPr lang="en-US" altLang="en-US" b="1" i="1" baseline="-25000" dirty="0"/>
              <a:t>m</a:t>
            </a:r>
            <a:r>
              <a:rPr lang="en-US" altLang="en-US" b="1" dirty="0"/>
              <a:t> – </a:t>
            </a:r>
            <a:r>
              <a:rPr lang="en-US" altLang="en-US" b="1" i="1" dirty="0" err="1"/>
              <a:t>R</a:t>
            </a:r>
            <a:r>
              <a:rPr lang="en-US" altLang="en-US" b="1" i="1" baseline="-25000" dirty="0" err="1"/>
              <a:t>f</a:t>
            </a:r>
            <a:r>
              <a:rPr lang="en-US" altLang="en-US" b="1" i="1" baseline="-25000" dirty="0"/>
              <a:t> </a:t>
            </a:r>
            <a:r>
              <a:rPr lang="en-US" altLang="en-US" dirty="0"/>
              <a:t> is the market premium (Usually, we use the average return on S&amp;P 500 as the market return</a:t>
            </a:r>
            <a:r>
              <a:rPr lang="en-US" altLang="en-US" i="1" dirty="0"/>
              <a:t> R</a:t>
            </a:r>
            <a:r>
              <a:rPr lang="en-US" altLang="en-US" i="1" baseline="-25000" dirty="0"/>
              <a:t>m</a:t>
            </a:r>
            <a:r>
              <a:rPr lang="en-US" altLang="en-US" dirty="0"/>
              <a:t>. )</a:t>
            </a:r>
          </a:p>
          <a:p>
            <a:pPr>
              <a:buClr>
                <a:schemeClr val="tx1"/>
              </a:buClr>
            </a:pPr>
            <a:endParaRPr lang="en-US" altLang="en-US" sz="900" dirty="0"/>
          </a:p>
          <a:p>
            <a:pPr>
              <a:buClr>
                <a:schemeClr val="tx1"/>
              </a:buClr>
            </a:pPr>
            <a:r>
              <a:rPr lang="en-US" altLang="en-US" dirty="0"/>
              <a:t>For Example:</a:t>
            </a:r>
          </a:p>
          <a:p>
            <a:pPr lvl="1">
              <a:buFont typeface="Wingdings" pitchFamily="2" charset="2"/>
              <a:buChar char="Ø"/>
            </a:pPr>
            <a:r>
              <a:rPr lang="en-US" altLang="en-US" dirty="0"/>
              <a:t>“Risk-free” rate of return = 4% per year</a:t>
            </a:r>
          </a:p>
          <a:p>
            <a:pPr lvl="1">
              <a:buFont typeface="Wingdings" pitchFamily="2" charset="2"/>
              <a:buChar char="Ø"/>
            </a:pPr>
            <a:r>
              <a:rPr lang="en-US" altLang="en-US" dirty="0"/>
              <a:t>Expected market return = 15% per year</a:t>
            </a:r>
          </a:p>
          <a:p>
            <a:pPr lvl="1">
              <a:buFont typeface="Wingdings" pitchFamily="2" charset="2"/>
              <a:buChar char="Ø"/>
            </a:pPr>
            <a:r>
              <a:rPr lang="en-US" altLang="en-US" dirty="0"/>
              <a:t>In order to know the required return for Microsoft, we only need to know </a:t>
            </a:r>
            <a:r>
              <a:rPr lang="en-US" altLang="en-US" i="1" dirty="0" err="1"/>
              <a:t>B</a:t>
            </a:r>
            <a:r>
              <a:rPr lang="en-US" altLang="en-US" i="1" baseline="-25000" dirty="0" err="1"/>
              <a:t>j</a:t>
            </a:r>
            <a:r>
              <a:rPr lang="en-US" altLang="en-US" i="1" baseline="-25000" dirty="0"/>
              <a:t>.  </a:t>
            </a:r>
            <a:r>
              <a:rPr lang="en-US" altLang="en-US" i="1" dirty="0"/>
              <a:t>How to get the </a:t>
            </a:r>
            <a:r>
              <a:rPr lang="en-US" altLang="en-US" i="1" dirty="0" err="1"/>
              <a:t>B</a:t>
            </a:r>
            <a:r>
              <a:rPr lang="en-US" altLang="en-US" i="1" baseline="-25000" dirty="0" err="1"/>
              <a:t>j</a:t>
            </a:r>
            <a:r>
              <a:rPr lang="en-US" altLang="en-US" i="1" baseline="-25000" dirty="0"/>
              <a:t>.</a:t>
            </a:r>
            <a:r>
              <a:rPr lang="en-US" altLang="en-US" i="1" dirty="0"/>
              <a:t>?</a:t>
            </a:r>
            <a:endParaRPr lang="en-US" altLang="en-US" dirty="0"/>
          </a:p>
        </p:txBody>
      </p:sp>
      <p:sp>
        <p:nvSpPr>
          <p:cNvPr id="4" name="頁尾版面配置區 1"/>
          <p:cNvSpPr>
            <a:spLocks noGrp="1"/>
          </p:cNvSpPr>
          <p:nvPr>
            <p:ph type="ftr" sz="quarter" idx="11"/>
          </p:nvPr>
        </p:nvSpPr>
        <p:spPr>
          <a:xfrm>
            <a:off x="2898648" y="6356350"/>
            <a:ext cx="3505200" cy="365760"/>
          </a:xfrm>
        </p:spPr>
        <p:txBody>
          <a:bodyPr/>
          <a:lstStyle/>
          <a:p>
            <a:pPr algn="l"/>
            <a:r>
              <a:rPr lang="en-US" altLang="zh-HK" dirty="0"/>
              <a:t>EF3333 Chapter 6</a:t>
            </a:r>
            <a:endParaRPr lang="zh-HK" altLang="en-US" dirty="0"/>
          </a:p>
        </p:txBody>
      </p:sp>
      <p:sp>
        <p:nvSpPr>
          <p:cNvPr id="5" name="投影片編號版面配置區 2"/>
          <p:cNvSpPr>
            <a:spLocks noGrp="1"/>
          </p:cNvSpPr>
          <p:nvPr>
            <p:ph type="sldNum" sz="quarter" idx="12"/>
          </p:nvPr>
        </p:nvSpPr>
        <p:spPr>
          <a:xfrm>
            <a:off x="612648" y="6356350"/>
            <a:ext cx="1981200" cy="365760"/>
          </a:xfrm>
        </p:spPr>
        <p:txBody>
          <a:bodyPr/>
          <a:lstStyle/>
          <a:p>
            <a:fld id="{1BD6B296-62A0-4BA3-A78B-2210CD880061}" type="slidenum">
              <a:rPr lang="zh-HK" altLang="en-US" smtClean="0"/>
              <a:t>4</a:t>
            </a:fld>
            <a:endParaRPr lang="zh-HK" altLang="en-US" dirty="0"/>
          </a:p>
        </p:txBody>
      </p:sp>
    </p:spTree>
    <p:extLst>
      <p:ext uri="{BB962C8B-B14F-4D97-AF65-F5344CB8AC3E}">
        <p14:creationId xmlns:p14="http://schemas.microsoft.com/office/powerpoint/2010/main" val="1731254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zh-HK">
                <a:ea typeface="ヒラギノ角ゴ Pro W3" pitchFamily="-84" charset="-128"/>
              </a:rPr>
              <a:t>Implications for Investing</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40</a:t>
            </a:fld>
            <a:endParaRPr lang="zh-HK" altLang="en-US"/>
          </a:p>
        </p:txBody>
      </p:sp>
      <p:sp>
        <p:nvSpPr>
          <p:cNvPr id="38915" name="Text Placeholder 2"/>
          <p:cNvSpPr>
            <a:spLocks noGrp="1"/>
          </p:cNvSpPr>
          <p:nvPr>
            <p:ph sz="quarter" idx="1"/>
          </p:nvPr>
        </p:nvSpPr>
        <p:spPr/>
        <p:txBody>
          <a:bodyPr/>
          <a:lstStyle/>
          <a:p>
            <a:pPr marL="0" indent="0" eaLnBrk="1" hangingPunct="1">
              <a:buNone/>
            </a:pPr>
            <a:r>
              <a:rPr lang="en-US" altLang="zh-HK" dirty="0">
                <a:ea typeface="ヒラギノ角ゴ Pro W3" pitchFamily="-84" charset="-128"/>
              </a:rPr>
              <a:t>Should you be skeptical of hot tips?</a:t>
            </a:r>
          </a:p>
          <a:p>
            <a:pPr lvl="1" eaLnBrk="1" hangingPunct="1">
              <a:buFont typeface="Arial" pitchFamily="34" charset="0"/>
              <a:buChar char="─"/>
            </a:pPr>
            <a:r>
              <a:rPr lang="en-US" altLang="zh-HK" dirty="0">
                <a:ea typeface="ヒラギノ角ゴ Pro W3" pitchFamily="-84" charset="-128"/>
              </a:rPr>
              <a:t>YES. The EMH indicates that you should be skeptical of hot tips since, if the stock market is efficient, it has already priced the hot tip stock so that its expected return will equal the equilibrium return.</a:t>
            </a:r>
          </a:p>
          <a:p>
            <a:pPr lvl="1" eaLnBrk="1" hangingPunct="1">
              <a:buFont typeface="Arial" pitchFamily="34" charset="0"/>
              <a:buChar char="─"/>
            </a:pPr>
            <a:r>
              <a:rPr lang="en-US" altLang="zh-HK" dirty="0">
                <a:ea typeface="ヒラギノ角ゴ Pro W3" pitchFamily="-84" charset="-128"/>
              </a:rPr>
              <a:t>Thus, the hot tip is not particularly valuable and will not enable you to earn an abnormally high return.</a:t>
            </a:r>
          </a:p>
          <a:p>
            <a:pPr lvl="1">
              <a:buFont typeface="Arial" pitchFamily="34" charset="0"/>
              <a:buChar char="─"/>
            </a:pPr>
            <a:r>
              <a:rPr lang="en-US" altLang="zh-HK" dirty="0">
                <a:ea typeface="ヒラギノ角ゴ Pro W3" pitchFamily="-84" charset="-128"/>
              </a:rPr>
              <a:t>As soon as the information hits the street, the unexploited profit opportunity it creates will be quickly eliminated.</a:t>
            </a:r>
          </a:p>
          <a:p>
            <a:pPr lvl="1">
              <a:buFont typeface="Arial" pitchFamily="34" charset="0"/>
              <a:buChar char="─"/>
            </a:pPr>
            <a:r>
              <a:rPr lang="en-US" altLang="zh-HK" dirty="0">
                <a:ea typeface="ヒラギノ角ゴ Pro W3" pitchFamily="-84" charset="-128"/>
              </a:rPr>
              <a:t>The stock</a:t>
            </a:r>
            <a:r>
              <a:rPr lang="ja-JP" altLang="en-US" dirty="0">
                <a:ea typeface="ヒラギノ角ゴ Pro W3" pitchFamily="-84" charset="-128"/>
              </a:rPr>
              <a:t>’</a:t>
            </a:r>
            <a:r>
              <a:rPr lang="en-US" altLang="ja-JP" dirty="0">
                <a:ea typeface="ヒラギノ角ゴ Pro W3" pitchFamily="-84" charset="-128"/>
              </a:rPr>
              <a:t>s price will already reflect the information, and you should expect to realize only the equilibrium return.</a:t>
            </a:r>
            <a:endParaRPr lang="en-US" altLang="zh-HK" dirty="0">
              <a:ea typeface="ヒラギノ角ゴ Pro W3" pitchFamily="-84" charset="-128"/>
            </a:endParaRPr>
          </a:p>
          <a:p>
            <a:pPr lvl="1" eaLnBrk="1" hangingPunct="1">
              <a:buFont typeface="Arial" pitchFamily="34" charset="0"/>
              <a:buChar char="─"/>
            </a:pPr>
            <a:endParaRPr lang="en-US" altLang="zh-HK" dirty="0">
              <a:ea typeface="ヒラギノ角ゴ Pro W3" pitchFamily="-84" charset="-128"/>
            </a:endParaRPr>
          </a:p>
        </p:txBody>
      </p:sp>
    </p:spTree>
    <p:extLst>
      <p:ext uri="{BB962C8B-B14F-4D97-AF65-F5344CB8AC3E}">
        <p14:creationId xmlns:p14="http://schemas.microsoft.com/office/powerpoint/2010/main" val="672431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zh-HK">
                <a:ea typeface="ヒラギノ角ゴ Pro W3" pitchFamily="-84" charset="-128"/>
              </a:rPr>
              <a:t>Implications for Investing</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41</a:t>
            </a:fld>
            <a:endParaRPr lang="zh-HK" altLang="en-US"/>
          </a:p>
        </p:txBody>
      </p:sp>
      <p:sp>
        <p:nvSpPr>
          <p:cNvPr id="40963" name="Text Placeholder 2"/>
          <p:cNvSpPr>
            <a:spLocks noGrp="1"/>
          </p:cNvSpPr>
          <p:nvPr>
            <p:ph sz="quarter" idx="1"/>
          </p:nvPr>
        </p:nvSpPr>
        <p:spPr/>
        <p:txBody>
          <a:bodyPr/>
          <a:lstStyle/>
          <a:p>
            <a:pPr marL="0" indent="0" eaLnBrk="1" hangingPunct="1">
              <a:buNone/>
            </a:pPr>
            <a:r>
              <a:rPr lang="en-US" altLang="zh-HK" dirty="0">
                <a:ea typeface="ヒラギノ角ゴ Pro W3" pitchFamily="-84" charset="-128"/>
              </a:rPr>
              <a:t>Do stock prices always rise when there is good news?</a:t>
            </a:r>
          </a:p>
          <a:p>
            <a:pPr lvl="1" eaLnBrk="1" hangingPunct="1">
              <a:buFont typeface="Arial" pitchFamily="34" charset="0"/>
              <a:buChar char="─"/>
            </a:pPr>
            <a:r>
              <a:rPr lang="en-US" altLang="zh-HK" dirty="0">
                <a:ea typeface="ヒラギノ角ゴ Pro W3" pitchFamily="-84" charset="-128"/>
              </a:rPr>
              <a:t>NO. In an efficient market, stock prices will respond to announcements only when the information being announced is new and unexpected.</a:t>
            </a:r>
          </a:p>
          <a:p>
            <a:pPr lvl="1" eaLnBrk="1" hangingPunct="1">
              <a:buFont typeface="Arial" pitchFamily="34" charset="0"/>
              <a:buChar char="─"/>
            </a:pPr>
            <a:r>
              <a:rPr lang="en-US" altLang="zh-HK" dirty="0">
                <a:ea typeface="ヒラギノ角ゴ Pro W3" pitchFamily="-84" charset="-128"/>
              </a:rPr>
              <a:t>So, if good news was expected (or as good as expected), there will be no stock price response.</a:t>
            </a:r>
          </a:p>
          <a:p>
            <a:pPr lvl="1" eaLnBrk="1" hangingPunct="1">
              <a:buFont typeface="Arial" pitchFamily="34" charset="0"/>
              <a:buChar char="─"/>
            </a:pPr>
            <a:r>
              <a:rPr lang="en-US" altLang="zh-HK" dirty="0">
                <a:ea typeface="ヒラギノ角ゴ Pro W3" pitchFamily="-84" charset="-128"/>
              </a:rPr>
              <a:t>And, if good news was unexpected (or not as good as expected), there will be a stock price response.</a:t>
            </a:r>
          </a:p>
        </p:txBody>
      </p:sp>
    </p:spTree>
    <p:extLst>
      <p:ext uri="{BB962C8B-B14F-4D97-AF65-F5344CB8AC3E}">
        <p14:creationId xmlns:p14="http://schemas.microsoft.com/office/powerpoint/2010/main" val="3732441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zh-HK">
                <a:ea typeface="ヒラギノ角ゴ Pro W3" pitchFamily="-84" charset="-128"/>
              </a:rPr>
              <a:t>Implications for Investing</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42</a:t>
            </a:fld>
            <a:endParaRPr lang="zh-HK" altLang="en-US"/>
          </a:p>
        </p:txBody>
      </p:sp>
      <p:sp>
        <p:nvSpPr>
          <p:cNvPr id="41987" name="Text Placeholder 2"/>
          <p:cNvSpPr>
            <a:spLocks noGrp="1"/>
          </p:cNvSpPr>
          <p:nvPr>
            <p:ph sz="quarter" idx="1"/>
          </p:nvPr>
        </p:nvSpPr>
        <p:spPr/>
        <p:txBody>
          <a:bodyPr/>
          <a:lstStyle/>
          <a:p>
            <a:pPr eaLnBrk="1" hangingPunct="1"/>
            <a:r>
              <a:rPr lang="en-US" altLang="zh-HK" dirty="0">
                <a:ea typeface="ヒラギノ角ゴ Pro W3" pitchFamily="-84" charset="-128"/>
              </a:rPr>
              <a:t>Efficient Markets prescription for investor</a:t>
            </a:r>
          </a:p>
          <a:p>
            <a:pPr lvl="1" eaLnBrk="1" hangingPunct="1">
              <a:buFont typeface="Arial" pitchFamily="34" charset="0"/>
              <a:buChar char="─"/>
            </a:pPr>
            <a:r>
              <a:rPr lang="en-US" altLang="zh-HK" dirty="0">
                <a:ea typeface="ヒラギノ角ゴ Pro W3" pitchFamily="-84" charset="-128"/>
              </a:rPr>
              <a:t>Investors should not try to outguess the market by constantly buying and selling securities. This process does nothing but incur commissions costs on each trade.</a:t>
            </a:r>
          </a:p>
          <a:p>
            <a:pPr lvl="1">
              <a:buFont typeface="Arial" pitchFamily="34" charset="0"/>
              <a:buChar char="─"/>
            </a:pPr>
            <a:r>
              <a:rPr lang="en-US" altLang="zh-HK" dirty="0">
                <a:ea typeface="ヒラギノ角ゴ Pro W3" pitchFamily="-84" charset="-128"/>
              </a:rPr>
              <a:t>Instead, the investor should pursue a </a:t>
            </a:r>
            <a:r>
              <a:rPr lang="ja-JP" altLang="en-US" dirty="0">
                <a:ea typeface="ヒラギノ角ゴ Pro W3" pitchFamily="-84" charset="-128"/>
              </a:rPr>
              <a:t>“</a:t>
            </a:r>
            <a:r>
              <a:rPr lang="en-US" altLang="ja-JP" dirty="0">
                <a:ea typeface="ヒラギノ角ゴ Pro W3" pitchFamily="-84" charset="-128"/>
              </a:rPr>
              <a:t>buy and hold</a:t>
            </a:r>
            <a:r>
              <a:rPr lang="ja-JP" altLang="en-US" dirty="0">
                <a:ea typeface="ヒラギノ角ゴ Pro W3" pitchFamily="-84" charset="-128"/>
              </a:rPr>
              <a:t>”</a:t>
            </a:r>
            <a:r>
              <a:rPr lang="en-US" altLang="ja-JP" dirty="0">
                <a:ea typeface="ヒラギノ角ゴ Pro W3" pitchFamily="-84" charset="-128"/>
              </a:rPr>
              <a:t> strategy—purchase stocks and hold them for long periods of time. </a:t>
            </a:r>
          </a:p>
          <a:p>
            <a:pPr lvl="1">
              <a:buFont typeface="Arial" pitchFamily="34" charset="0"/>
              <a:buChar char="─"/>
            </a:pPr>
            <a:r>
              <a:rPr lang="en-US" altLang="ja-JP" dirty="0">
                <a:ea typeface="ヒラギノ角ゴ Pro W3" pitchFamily="-84" charset="-128"/>
              </a:rPr>
              <a:t>This will lead to the same returns, on average, but the investor</a:t>
            </a:r>
            <a:r>
              <a:rPr lang="ja-JP" altLang="en-US" dirty="0">
                <a:ea typeface="ヒラギノ角ゴ Pro W3" pitchFamily="-84" charset="-128"/>
              </a:rPr>
              <a:t>’</a:t>
            </a:r>
            <a:r>
              <a:rPr lang="en-US" altLang="ja-JP" dirty="0">
                <a:ea typeface="ヒラギノ角ゴ Pro W3" pitchFamily="-84" charset="-128"/>
              </a:rPr>
              <a:t>s net profits will be higher because fewer brokerage commissions will have to be paid.</a:t>
            </a:r>
            <a:endParaRPr lang="en-US" altLang="zh-HK" dirty="0">
              <a:ea typeface="ヒラギノ角ゴ Pro W3" pitchFamily="-84" charset="-128"/>
            </a:endParaRPr>
          </a:p>
          <a:p>
            <a:pPr lvl="1" eaLnBrk="1" hangingPunct="1">
              <a:buFont typeface="Arial" pitchFamily="34" charset="0"/>
              <a:buChar char="─"/>
            </a:pPr>
            <a:endParaRPr lang="en-US" altLang="zh-HK" dirty="0">
              <a:ea typeface="ヒラギノ角ゴ Pro W3" pitchFamily="-84" charset="-128"/>
            </a:endParaRPr>
          </a:p>
        </p:txBody>
      </p:sp>
      <p:sp>
        <p:nvSpPr>
          <p:cNvPr id="4" name="Date Placeholder 3"/>
          <p:cNvSpPr>
            <a:spLocks noGrp="1"/>
          </p:cNvSpPr>
          <p:nvPr>
            <p:ph type="dt" sz="half" idx="10"/>
          </p:nvPr>
        </p:nvSpPr>
        <p:spPr/>
        <p:txBody>
          <a:bodyPr/>
          <a:lstStyle/>
          <a:p>
            <a:endParaRPr lang="zh-HK" altLang="en-US" dirty="0"/>
          </a:p>
        </p:txBody>
      </p:sp>
    </p:spTree>
    <p:extLst>
      <p:ext uri="{BB962C8B-B14F-4D97-AF65-F5344CB8AC3E}">
        <p14:creationId xmlns:p14="http://schemas.microsoft.com/office/powerpoint/2010/main" val="2450283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l"/>
            <a:r>
              <a:rPr lang="en-US" altLang="zh-HK" dirty="0"/>
              <a:t>EF3333 Chapter 6</a:t>
            </a:r>
            <a:endParaRPr lang="zh-HK" altLang="en-US" dirty="0"/>
          </a:p>
        </p:txBody>
      </p:sp>
      <p:sp>
        <p:nvSpPr>
          <p:cNvPr id="4" name="Slide Number Placeholder 3"/>
          <p:cNvSpPr>
            <a:spLocks noGrp="1"/>
          </p:cNvSpPr>
          <p:nvPr>
            <p:ph type="sldNum" sz="quarter" idx="12"/>
          </p:nvPr>
        </p:nvSpPr>
        <p:spPr/>
        <p:txBody>
          <a:bodyPr/>
          <a:lstStyle/>
          <a:p>
            <a:fld id="{1BD6B296-62A0-4BA3-A78B-2210CD880061}" type="slidenum">
              <a:rPr lang="zh-HK" altLang="en-US" smtClean="0"/>
              <a:t>43</a:t>
            </a:fld>
            <a:endParaRPr lang="zh-HK" altLang="en-US"/>
          </a:p>
        </p:txBody>
      </p:sp>
      <p:pic>
        <p:nvPicPr>
          <p:cNvPr id="6" name="Picture 5"/>
          <p:cNvPicPr>
            <a:picLocks noChangeAspect="1"/>
          </p:cNvPicPr>
          <p:nvPr/>
        </p:nvPicPr>
        <p:blipFill>
          <a:blip r:embed="rId2"/>
          <a:stretch>
            <a:fillRect/>
          </a:stretch>
        </p:blipFill>
        <p:spPr>
          <a:xfrm>
            <a:off x="755576" y="404664"/>
            <a:ext cx="7439025" cy="5276850"/>
          </a:xfrm>
          <a:prstGeom prst="rect">
            <a:avLst/>
          </a:prstGeom>
        </p:spPr>
      </p:pic>
    </p:spTree>
    <p:extLst>
      <p:ext uri="{BB962C8B-B14F-4D97-AF65-F5344CB8AC3E}">
        <p14:creationId xmlns:p14="http://schemas.microsoft.com/office/powerpoint/2010/main" val="3059705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zh-HK" dirty="0">
                <a:ea typeface="ヒラギノ角ゴ Pro W3" pitchFamily="-84" charset="-128"/>
              </a:rPr>
              <a:t>Implications for Investing</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44</a:t>
            </a:fld>
            <a:endParaRPr lang="zh-HK" altLang="en-US"/>
          </a:p>
        </p:txBody>
      </p:sp>
      <p:sp>
        <p:nvSpPr>
          <p:cNvPr id="44035" name="Text Placeholder 2"/>
          <p:cNvSpPr>
            <a:spLocks noGrp="1"/>
          </p:cNvSpPr>
          <p:nvPr>
            <p:ph sz="quarter" idx="1"/>
          </p:nvPr>
        </p:nvSpPr>
        <p:spPr/>
        <p:txBody>
          <a:bodyPr/>
          <a:lstStyle/>
          <a:p>
            <a:pPr eaLnBrk="1" hangingPunct="1"/>
            <a:r>
              <a:rPr lang="en-US" altLang="zh-HK" dirty="0">
                <a:ea typeface="ヒラギノ角ゴ Pro W3" pitchFamily="-84" charset="-128"/>
              </a:rPr>
              <a:t>Efficient Markets prescription for investor</a:t>
            </a:r>
          </a:p>
          <a:p>
            <a:pPr lvl="1" eaLnBrk="1" hangingPunct="1">
              <a:buFont typeface="Arial" pitchFamily="34" charset="0"/>
              <a:buChar char="─"/>
            </a:pPr>
            <a:r>
              <a:rPr lang="en-US" altLang="zh-HK" dirty="0">
                <a:ea typeface="ヒラギノ角ゴ Pro W3" pitchFamily="-84" charset="-128"/>
              </a:rPr>
              <a:t>It is frequently a sensible strategy for a small investor, whose costs of managing a portfolio may be high relative to its size, to buy into a mutual fund rather than individual stocks. </a:t>
            </a:r>
          </a:p>
          <a:p>
            <a:pPr lvl="1" eaLnBrk="1" hangingPunct="1">
              <a:buFont typeface="Arial" pitchFamily="34" charset="0"/>
              <a:buChar char="─"/>
            </a:pPr>
            <a:r>
              <a:rPr lang="en-US" altLang="zh-HK" dirty="0">
                <a:ea typeface="ヒラギノ角ゴ Pro W3" pitchFamily="-84" charset="-128"/>
              </a:rPr>
              <a:t>Because the EMH indicates that no mutual fund can consistently outperform the market, an investor should not buy into one that has high management fees or that pays sales commissions to brokers but rather should purchase a no-load (commission-free) mutual fund that has low management fees.</a:t>
            </a:r>
          </a:p>
        </p:txBody>
      </p:sp>
    </p:spTree>
    <p:extLst>
      <p:ext uri="{BB962C8B-B14F-4D97-AF65-F5344CB8AC3E}">
        <p14:creationId xmlns:p14="http://schemas.microsoft.com/office/powerpoint/2010/main" val="3475926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A0157B-8D8E-40D2-BAC2-D84D73EF22FD}"/>
              </a:ext>
            </a:extLst>
          </p:cNvPr>
          <p:cNvSpPr>
            <a:spLocks noGrp="1"/>
          </p:cNvSpPr>
          <p:nvPr>
            <p:ph type="title"/>
          </p:nvPr>
        </p:nvSpPr>
        <p:spPr/>
        <p:txBody>
          <a:bodyPr/>
          <a:lstStyle/>
          <a:p>
            <a:r>
              <a:rPr lang="en-US" altLang="zh-HK" dirty="0">
                <a:ea typeface="ヒラギノ角ゴ Pro W3" pitchFamily="-84" charset="-128"/>
              </a:rPr>
              <a:t>Implications for Investing</a:t>
            </a:r>
            <a:endParaRPr lang="zh-HK" altLang="en-US" dirty="0"/>
          </a:p>
        </p:txBody>
      </p:sp>
      <p:sp>
        <p:nvSpPr>
          <p:cNvPr id="3" name="日期版面配置區 2">
            <a:extLst>
              <a:ext uri="{FF2B5EF4-FFF2-40B4-BE49-F238E27FC236}">
                <a16:creationId xmlns:a16="http://schemas.microsoft.com/office/drawing/2014/main" id="{67578234-3579-4942-85A1-4E0E452799F9}"/>
              </a:ext>
            </a:extLst>
          </p:cNvPr>
          <p:cNvSpPr>
            <a:spLocks noGrp="1"/>
          </p:cNvSpPr>
          <p:nvPr>
            <p:ph type="dt" sz="half" idx="10"/>
          </p:nvPr>
        </p:nvSpPr>
        <p:spPr/>
        <p:txBody>
          <a:bodyPr/>
          <a:lstStyle/>
          <a:p>
            <a:r>
              <a:rPr lang="en-US" altLang="zh-HK"/>
              <a:t>Prof. Junbo Wang</a:t>
            </a:r>
            <a:endParaRPr lang="zh-HK" altLang="en-US" dirty="0"/>
          </a:p>
        </p:txBody>
      </p:sp>
      <p:sp>
        <p:nvSpPr>
          <p:cNvPr id="4" name="頁尾版面配置區 3">
            <a:extLst>
              <a:ext uri="{FF2B5EF4-FFF2-40B4-BE49-F238E27FC236}">
                <a16:creationId xmlns:a16="http://schemas.microsoft.com/office/drawing/2014/main" id="{D05C3EAB-7372-4077-AD1F-B30A48105DB7}"/>
              </a:ext>
            </a:extLst>
          </p:cNvPr>
          <p:cNvSpPr>
            <a:spLocks noGrp="1"/>
          </p:cNvSpPr>
          <p:nvPr>
            <p:ph type="ftr" sz="quarter" idx="11"/>
          </p:nvPr>
        </p:nvSpPr>
        <p:spPr/>
        <p:txBody>
          <a:bodyPr/>
          <a:lstStyle/>
          <a:p>
            <a:r>
              <a:rPr lang="en-US" altLang="zh-HK"/>
              <a:t>CB3044 Chapter 6</a:t>
            </a:r>
            <a:endParaRPr lang="zh-HK" altLang="en-US" dirty="0"/>
          </a:p>
        </p:txBody>
      </p:sp>
      <p:sp>
        <p:nvSpPr>
          <p:cNvPr id="5" name="投影片編號版面配置區 4">
            <a:extLst>
              <a:ext uri="{FF2B5EF4-FFF2-40B4-BE49-F238E27FC236}">
                <a16:creationId xmlns:a16="http://schemas.microsoft.com/office/drawing/2014/main" id="{BE6395BD-E868-4DDE-9598-F00F9F742E54}"/>
              </a:ext>
            </a:extLst>
          </p:cNvPr>
          <p:cNvSpPr>
            <a:spLocks noGrp="1"/>
          </p:cNvSpPr>
          <p:nvPr>
            <p:ph type="sldNum" sz="quarter" idx="12"/>
          </p:nvPr>
        </p:nvSpPr>
        <p:spPr/>
        <p:txBody>
          <a:bodyPr/>
          <a:lstStyle/>
          <a:p>
            <a:fld id="{1BD6B296-62A0-4BA3-A78B-2210CD880061}" type="slidenum">
              <a:rPr lang="zh-HK" altLang="en-US" smtClean="0"/>
              <a:t>45</a:t>
            </a:fld>
            <a:endParaRPr lang="zh-HK" altLang="en-US"/>
          </a:p>
        </p:txBody>
      </p:sp>
      <p:sp>
        <p:nvSpPr>
          <p:cNvPr id="6" name="內容版面配置區 5">
            <a:extLst>
              <a:ext uri="{FF2B5EF4-FFF2-40B4-BE49-F238E27FC236}">
                <a16:creationId xmlns:a16="http://schemas.microsoft.com/office/drawing/2014/main" id="{34A8FCA0-FBE2-44E2-A46F-7E488DFCCE95}"/>
              </a:ext>
            </a:extLst>
          </p:cNvPr>
          <p:cNvSpPr>
            <a:spLocks noGrp="1"/>
          </p:cNvSpPr>
          <p:nvPr>
            <p:ph sz="quarter" idx="1"/>
          </p:nvPr>
        </p:nvSpPr>
        <p:spPr/>
        <p:txBody>
          <a:bodyPr/>
          <a:lstStyle/>
          <a:p>
            <a:r>
              <a:rPr lang="en-US" altLang="zh-HK" dirty="0"/>
              <a:t>The S&amp;P 500 Index as a benchmark</a:t>
            </a:r>
          </a:p>
          <a:p>
            <a:pPr lvl="1"/>
            <a:r>
              <a:rPr lang="en-US" altLang="zh-HK" dirty="0"/>
              <a:t>Average annual return of nearly 13% over the past 10 years and about 9% over the past 15 years. </a:t>
            </a:r>
            <a:endParaRPr lang="zh-HK" altLang="en-US" dirty="0"/>
          </a:p>
        </p:txBody>
      </p:sp>
      <p:pic>
        <p:nvPicPr>
          <p:cNvPr id="7" name="圖片 6">
            <a:extLst>
              <a:ext uri="{FF2B5EF4-FFF2-40B4-BE49-F238E27FC236}">
                <a16:creationId xmlns:a16="http://schemas.microsoft.com/office/drawing/2014/main" id="{02A8FD70-96FD-4EAE-8654-1B1AA0972E18}"/>
              </a:ext>
            </a:extLst>
          </p:cNvPr>
          <p:cNvPicPr>
            <a:picLocks noChangeAspect="1"/>
          </p:cNvPicPr>
          <p:nvPr/>
        </p:nvPicPr>
        <p:blipFill rotWithShape="1">
          <a:blip r:embed="rId2"/>
          <a:srcRect l="16926" t="29000" r="53937" b="34600"/>
          <a:stretch/>
        </p:blipFill>
        <p:spPr>
          <a:xfrm>
            <a:off x="1763688" y="2492896"/>
            <a:ext cx="5904656" cy="4149218"/>
          </a:xfrm>
          <a:prstGeom prst="rect">
            <a:avLst/>
          </a:prstGeom>
        </p:spPr>
      </p:pic>
    </p:spTree>
    <p:extLst>
      <p:ext uri="{BB962C8B-B14F-4D97-AF65-F5344CB8AC3E}">
        <p14:creationId xmlns:p14="http://schemas.microsoft.com/office/powerpoint/2010/main" val="2418075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zh-HK" sz="2800">
                <a:ea typeface="ヒラギノ角ゴ Pro W3" pitchFamily="-84" charset="-128"/>
              </a:rPr>
              <a:t>Why the EMH Does Not Imply That Financial Markets Are Efficient</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46</a:t>
            </a:fld>
            <a:endParaRPr lang="zh-HK" altLang="en-US"/>
          </a:p>
        </p:txBody>
      </p:sp>
      <p:sp>
        <p:nvSpPr>
          <p:cNvPr id="45059" name="Text Placeholder 2"/>
          <p:cNvSpPr>
            <a:spLocks noGrp="1"/>
          </p:cNvSpPr>
          <p:nvPr>
            <p:ph sz="quarter" idx="1"/>
          </p:nvPr>
        </p:nvSpPr>
        <p:spPr/>
        <p:txBody>
          <a:bodyPr/>
          <a:lstStyle/>
          <a:p>
            <a:pPr eaLnBrk="1" hangingPunct="1"/>
            <a:r>
              <a:rPr lang="en-US" altLang="zh-HK" dirty="0">
                <a:ea typeface="ヒラギノ角ゴ Pro W3" pitchFamily="-84" charset="-128"/>
              </a:rPr>
              <a:t>A strong view of EMH states that (1) expectations are rational, and (2) prices are always correct and reflect </a:t>
            </a:r>
            <a:r>
              <a:rPr lang="en-US" altLang="zh-HK" b="1" dirty="0">
                <a:ea typeface="ヒラギノ角ゴ Pro W3" pitchFamily="-84" charset="-128"/>
              </a:rPr>
              <a:t>market fundamentals</a:t>
            </a:r>
            <a:r>
              <a:rPr lang="en-US" altLang="zh-HK" dirty="0">
                <a:ea typeface="ヒラギノ角ゴ Pro W3" pitchFamily="-84" charset="-128"/>
              </a:rPr>
              <a:t>.</a:t>
            </a:r>
          </a:p>
          <a:p>
            <a:pPr eaLnBrk="1" hangingPunct="1"/>
            <a:r>
              <a:rPr lang="en-US" altLang="zh-HK" dirty="0">
                <a:ea typeface="ヒラギノ角ゴ Pro W3" pitchFamily="-84" charset="-128"/>
              </a:rPr>
              <a:t>This has three important implications:</a:t>
            </a:r>
          </a:p>
          <a:p>
            <a:pPr lvl="1" eaLnBrk="1" hangingPunct="1">
              <a:buFont typeface="Arial" pitchFamily="34" charset="0"/>
              <a:buChar char="─"/>
            </a:pPr>
            <a:r>
              <a:rPr lang="en-US" altLang="zh-HK" dirty="0">
                <a:ea typeface="ヒラギノ角ゴ Pro W3" pitchFamily="-84" charset="-128"/>
              </a:rPr>
              <a:t>One investment is just as good as any other (stock picking is pointless)</a:t>
            </a:r>
          </a:p>
          <a:p>
            <a:pPr lvl="1" eaLnBrk="1" hangingPunct="1">
              <a:buFont typeface="Arial" pitchFamily="34" charset="0"/>
              <a:buChar char="─"/>
            </a:pPr>
            <a:r>
              <a:rPr lang="en-US" altLang="zh-HK" dirty="0">
                <a:ea typeface="ヒラギノ角ゴ Pro W3" pitchFamily="-84" charset="-128"/>
              </a:rPr>
              <a:t>Prices reflect all information</a:t>
            </a:r>
          </a:p>
          <a:p>
            <a:pPr lvl="1" eaLnBrk="1" hangingPunct="1">
              <a:buFont typeface="Arial" pitchFamily="34" charset="0"/>
              <a:buChar char="─"/>
            </a:pPr>
            <a:r>
              <a:rPr lang="en-US" altLang="zh-HK" dirty="0">
                <a:ea typeface="ヒラギノ角ゴ Pro W3" pitchFamily="-84" charset="-128"/>
              </a:rPr>
              <a:t>Cost of capital can be determined from security prices, assisting in capital budgeting decisions</a:t>
            </a:r>
          </a:p>
          <a:p>
            <a:pPr>
              <a:buFont typeface="Arial" pitchFamily="34" charset="0"/>
              <a:buChar char="─"/>
            </a:pPr>
            <a:r>
              <a:rPr lang="en-US" altLang="zh-HK" dirty="0">
                <a:ea typeface="ヒラギノ角ゴ Pro W3" pitchFamily="-84" charset="-128"/>
              </a:rPr>
              <a:t>This strong view, however, is not what EMH really means.  It just means that prices are unpredictable.</a:t>
            </a:r>
          </a:p>
        </p:txBody>
      </p:sp>
    </p:spTree>
    <p:extLst>
      <p:ext uri="{BB962C8B-B14F-4D97-AF65-F5344CB8AC3E}">
        <p14:creationId xmlns:p14="http://schemas.microsoft.com/office/powerpoint/2010/main" val="1175575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zh-HK" sz="2400">
                <a:ea typeface="ヒラギノ角ゴ Pro W3" pitchFamily="-84" charset="-128"/>
              </a:rPr>
              <a:t>Case: What Do Stock Market Crashes Tell Us About the Efficient Market Hypothesis?</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47</a:t>
            </a:fld>
            <a:endParaRPr lang="zh-HK" altLang="en-US"/>
          </a:p>
        </p:txBody>
      </p:sp>
      <p:sp>
        <p:nvSpPr>
          <p:cNvPr id="47107" name="Text Placeholder 2"/>
          <p:cNvSpPr>
            <a:spLocks noGrp="1"/>
          </p:cNvSpPr>
          <p:nvPr>
            <p:ph sz="quarter" idx="1"/>
          </p:nvPr>
        </p:nvSpPr>
        <p:spPr/>
        <p:txBody>
          <a:bodyPr/>
          <a:lstStyle/>
          <a:p>
            <a:pPr eaLnBrk="1" hangingPunct="1">
              <a:spcBef>
                <a:spcPts val="1200"/>
              </a:spcBef>
            </a:pPr>
            <a:r>
              <a:rPr lang="en-US" altLang="zh-HK" sz="2400" dirty="0">
                <a:ea typeface="ヒラギノ角ゴ Pro W3" pitchFamily="-84" charset="-128"/>
              </a:rPr>
              <a:t>Does any version of Efficient Markets Hypothesis (EMH) hold in light of sudden or dramatic market declines?</a:t>
            </a:r>
          </a:p>
          <a:p>
            <a:pPr eaLnBrk="1" hangingPunct="1">
              <a:spcBef>
                <a:spcPts val="1200"/>
              </a:spcBef>
            </a:pPr>
            <a:r>
              <a:rPr lang="en-US" altLang="zh-HK" sz="2400" dirty="0">
                <a:ea typeface="ヒラギノ角ゴ Pro W3" pitchFamily="-84" charset="-128"/>
              </a:rPr>
              <a:t>Strong version EMH?</a:t>
            </a:r>
          </a:p>
          <a:p>
            <a:pPr eaLnBrk="1" hangingPunct="1">
              <a:spcBef>
                <a:spcPts val="1200"/>
              </a:spcBef>
            </a:pPr>
            <a:r>
              <a:rPr lang="en-US" altLang="zh-HK" sz="2400" dirty="0">
                <a:ea typeface="ヒラギノ角ゴ Pro W3" pitchFamily="-84" charset="-128"/>
              </a:rPr>
              <a:t>Weaker version EMH?</a:t>
            </a:r>
          </a:p>
          <a:p>
            <a:pPr eaLnBrk="1" hangingPunct="1">
              <a:spcBef>
                <a:spcPts val="1200"/>
              </a:spcBef>
            </a:pPr>
            <a:r>
              <a:rPr lang="en-US" altLang="zh-HK" sz="2400" dirty="0">
                <a:ea typeface="ヒラギノ角ゴ Pro W3" pitchFamily="-84" charset="-128"/>
              </a:rPr>
              <a:t>A </a:t>
            </a:r>
            <a:r>
              <a:rPr lang="en-US" altLang="zh-HK" sz="2400" b="1" dirty="0">
                <a:ea typeface="ヒラギノ角ゴ Pro W3" pitchFamily="-84" charset="-128"/>
              </a:rPr>
              <a:t>bubble</a:t>
            </a:r>
            <a:r>
              <a:rPr lang="en-US" altLang="zh-HK" sz="2400" dirty="0">
                <a:ea typeface="ヒラギノ角ゴ Pro W3" pitchFamily="-84" charset="-128"/>
              </a:rPr>
              <a:t> is a situation in which the price of an asset differs from its fundamental market value</a:t>
            </a:r>
          </a:p>
          <a:p>
            <a:pPr lvl="1" eaLnBrk="1" hangingPunct="1">
              <a:spcBef>
                <a:spcPts val="1200"/>
              </a:spcBef>
              <a:buFont typeface="Arial" pitchFamily="34" charset="0"/>
              <a:buChar char="─"/>
            </a:pPr>
            <a:r>
              <a:rPr lang="en-US" altLang="zh-HK" sz="2000" dirty="0">
                <a:ea typeface="ヒラギノ角ゴ Pro W3" pitchFamily="-84" charset="-128"/>
              </a:rPr>
              <a:t>Can bubbles be rational?</a:t>
            </a:r>
          </a:p>
          <a:p>
            <a:pPr eaLnBrk="1" hangingPunct="1">
              <a:spcBef>
                <a:spcPts val="1200"/>
              </a:spcBef>
            </a:pPr>
            <a:r>
              <a:rPr lang="en-US" altLang="zh-HK" sz="2400" dirty="0">
                <a:ea typeface="ヒラギノ角ゴ Pro W3" pitchFamily="-84" charset="-128"/>
              </a:rPr>
              <a:t>Role of </a:t>
            </a:r>
            <a:r>
              <a:rPr lang="en-US" altLang="zh-HK" sz="2400" b="1" dirty="0">
                <a:ea typeface="ヒラギノ角ゴ Pro W3" pitchFamily="-84" charset="-128"/>
              </a:rPr>
              <a:t>behavioral finance</a:t>
            </a:r>
            <a:endParaRPr lang="en-US" altLang="zh-HK" sz="2400" dirty="0">
              <a:ea typeface="ヒラギノ角ゴ Pro W3" pitchFamily="-84" charset="-128"/>
            </a:endParaRPr>
          </a:p>
        </p:txBody>
      </p:sp>
    </p:spTree>
    <p:extLst>
      <p:ext uri="{BB962C8B-B14F-4D97-AF65-F5344CB8AC3E}">
        <p14:creationId xmlns:p14="http://schemas.microsoft.com/office/powerpoint/2010/main" val="2852269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zh-HK" dirty="0">
                <a:ea typeface="ヒラギノ角ゴ Pro W3" pitchFamily="-84" charset="-128"/>
              </a:rPr>
              <a:t>Chapter Outline</a:t>
            </a:r>
          </a:p>
        </p:txBody>
      </p:sp>
      <p:sp>
        <p:nvSpPr>
          <p:cNvPr id="2" name="頁尾版面配置區 1"/>
          <p:cNvSpPr>
            <a:spLocks noGrp="1"/>
          </p:cNvSpPr>
          <p:nvPr>
            <p:ph type="ftr" sz="quarter" idx="11"/>
          </p:nvPr>
        </p:nvSpPr>
        <p:spPr/>
        <p:txBody>
          <a:bodyPr/>
          <a:lstStyle/>
          <a:p>
            <a:pPr algn="l"/>
            <a:r>
              <a:rPr lang="en-US" altLang="zh-HK" dirty="0"/>
              <a:t>EF3333 Chapter 6</a:t>
            </a:r>
            <a:endParaRPr lang="zh-HK" altLang="en-US" dirty="0"/>
          </a:p>
        </p:txBody>
      </p:sp>
      <p:sp>
        <p:nvSpPr>
          <p:cNvPr id="3" name="投影片編號版面配置區 2"/>
          <p:cNvSpPr>
            <a:spLocks noGrp="1"/>
          </p:cNvSpPr>
          <p:nvPr>
            <p:ph type="sldNum" sz="quarter" idx="12"/>
          </p:nvPr>
        </p:nvSpPr>
        <p:spPr/>
        <p:txBody>
          <a:bodyPr/>
          <a:lstStyle/>
          <a:p>
            <a:fld id="{1BD6B296-62A0-4BA3-A78B-2210CD880061}" type="slidenum">
              <a:rPr lang="zh-HK" altLang="en-US" smtClean="0"/>
              <a:t>48</a:t>
            </a:fld>
            <a:endParaRPr lang="zh-HK" altLang="en-US"/>
          </a:p>
        </p:txBody>
      </p:sp>
      <p:sp>
        <p:nvSpPr>
          <p:cNvPr id="7171" name="Text Placeholder 2"/>
          <p:cNvSpPr>
            <a:spLocks noGrp="1"/>
          </p:cNvSpPr>
          <p:nvPr>
            <p:ph sz="quarter" idx="1"/>
          </p:nvPr>
        </p:nvSpPr>
        <p:spPr/>
        <p:txBody>
          <a:bodyPr>
            <a:normAutofit/>
          </a:bodyPr>
          <a:lstStyle/>
          <a:p>
            <a:pPr>
              <a:spcBef>
                <a:spcPts val="1200"/>
              </a:spcBef>
            </a:pPr>
            <a:r>
              <a:rPr lang="en-US" altLang="zh-HK" sz="2800" dirty="0">
                <a:solidFill>
                  <a:schemeClr val="tx2"/>
                </a:solidFill>
                <a:latin typeface="+mj-lt"/>
                <a:ea typeface="ヒラギノ角ゴ Pro W3" pitchFamily="-84" charset="-128"/>
                <a:cs typeface="+mj-cs"/>
              </a:rPr>
              <a:t>The Efficient Market Hypothesis (EMH)</a:t>
            </a:r>
          </a:p>
          <a:p>
            <a:pPr>
              <a:spcBef>
                <a:spcPts val="1200"/>
              </a:spcBef>
            </a:pPr>
            <a:r>
              <a:rPr lang="en-US" altLang="zh-HK" sz="2800" dirty="0">
                <a:solidFill>
                  <a:schemeClr val="tx2"/>
                </a:solidFill>
                <a:latin typeface="+mj-lt"/>
                <a:ea typeface="ヒラギノ角ゴ Pro W3" pitchFamily="-84" charset="-128"/>
                <a:cs typeface="+mj-cs"/>
              </a:rPr>
              <a:t>Evidence on the Efficient Market Hypothesis</a:t>
            </a:r>
          </a:p>
          <a:p>
            <a:pPr lvl="1">
              <a:spcBef>
                <a:spcPts val="1200"/>
              </a:spcBef>
            </a:pPr>
            <a:r>
              <a:rPr lang="en-US" altLang="zh-HK" sz="2800" dirty="0">
                <a:latin typeface="+mj-lt"/>
                <a:ea typeface="ヒラギノ角ゴ Pro W3" pitchFamily="-84" charset="-128"/>
                <a:cs typeface="+mj-cs"/>
              </a:rPr>
              <a:t>Favorable</a:t>
            </a:r>
          </a:p>
          <a:p>
            <a:pPr lvl="1">
              <a:spcBef>
                <a:spcPts val="1200"/>
              </a:spcBef>
            </a:pPr>
            <a:r>
              <a:rPr lang="en-US" altLang="zh-HK" sz="2800" dirty="0">
                <a:latin typeface="+mj-lt"/>
                <a:ea typeface="ヒラギノ角ゴ Pro W3" pitchFamily="-84" charset="-128"/>
                <a:cs typeface="+mj-cs"/>
              </a:rPr>
              <a:t>Unfavorable</a:t>
            </a:r>
          </a:p>
          <a:p>
            <a:pPr lvl="1">
              <a:spcBef>
                <a:spcPts val="1200"/>
              </a:spcBef>
            </a:pPr>
            <a:r>
              <a:rPr lang="en-US" altLang="zh-HK" sz="2800" dirty="0">
                <a:latin typeface="+mj-lt"/>
                <a:ea typeface="ヒラギノ角ゴ Pro W3" pitchFamily="-84" charset="-128"/>
                <a:cs typeface="+mj-cs"/>
              </a:rPr>
              <a:t>Implications for investing</a:t>
            </a:r>
          </a:p>
        </p:txBody>
      </p:sp>
    </p:spTree>
    <p:extLst>
      <p:ext uri="{BB962C8B-B14F-4D97-AF65-F5344CB8AC3E}">
        <p14:creationId xmlns:p14="http://schemas.microsoft.com/office/powerpoint/2010/main" val="295130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2"/>
          <p:cNvGraphicFramePr>
            <a:graphicFrameLocks noChangeAspect="1"/>
          </p:cNvGraphicFramePr>
          <p:nvPr/>
        </p:nvGraphicFramePr>
        <p:xfrm>
          <a:off x="1295400" y="1219200"/>
          <a:ext cx="6934200" cy="4572000"/>
        </p:xfrm>
        <a:graphic>
          <a:graphicData uri="http://schemas.openxmlformats.org/presentationml/2006/ole">
            <mc:AlternateContent xmlns:mc="http://schemas.openxmlformats.org/markup-compatibility/2006">
              <mc:Choice xmlns:v="urn:schemas-microsoft-com:vml" Requires="v">
                <p:oleObj spid="_x0000_s1064" name="Chart" r:id="rId3" imgW="4038905" imgH="2219554" progId="Excel.Chart.8">
                  <p:embed/>
                </p:oleObj>
              </mc:Choice>
              <mc:Fallback>
                <p:oleObj name="Chart" r:id="rId3" imgW="4038905" imgH="2219554"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19200"/>
                        <a:ext cx="6934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2" name="Rectangle 4"/>
          <p:cNvSpPr>
            <a:spLocks noGrp="1" noChangeArrowheads="1"/>
          </p:cNvSpPr>
          <p:nvPr>
            <p:ph type="title"/>
          </p:nvPr>
        </p:nvSpPr>
        <p:spPr/>
        <p:txBody>
          <a:bodyPr/>
          <a:lstStyle/>
          <a:p>
            <a:r>
              <a:rPr lang="en-US" altLang="en-US"/>
              <a:t>Calculation of Beta</a:t>
            </a:r>
          </a:p>
        </p:txBody>
      </p:sp>
      <p:sp>
        <p:nvSpPr>
          <p:cNvPr id="5" name="頁尾版面配置區 1"/>
          <p:cNvSpPr>
            <a:spLocks noGrp="1"/>
          </p:cNvSpPr>
          <p:nvPr>
            <p:ph type="ftr" sz="quarter" idx="11"/>
          </p:nvPr>
        </p:nvSpPr>
        <p:spPr>
          <a:xfrm>
            <a:off x="2898648" y="6356350"/>
            <a:ext cx="3505200" cy="365760"/>
          </a:xfrm>
        </p:spPr>
        <p:txBody>
          <a:bodyPr/>
          <a:lstStyle/>
          <a:p>
            <a:pPr algn="l"/>
            <a:r>
              <a:rPr lang="en-US" altLang="zh-HK" dirty="0"/>
              <a:t>EF3333 Chapter 6</a:t>
            </a:r>
            <a:endParaRPr lang="zh-HK" altLang="en-US" dirty="0"/>
          </a:p>
        </p:txBody>
      </p:sp>
      <p:sp>
        <p:nvSpPr>
          <p:cNvPr id="6" name="投影片編號版面配置區 2"/>
          <p:cNvSpPr>
            <a:spLocks noGrp="1"/>
          </p:cNvSpPr>
          <p:nvPr>
            <p:ph type="sldNum" sz="quarter" idx="12"/>
          </p:nvPr>
        </p:nvSpPr>
        <p:spPr>
          <a:xfrm>
            <a:off x="612648" y="6356350"/>
            <a:ext cx="1981200" cy="365760"/>
          </a:xfrm>
        </p:spPr>
        <p:txBody>
          <a:bodyPr/>
          <a:lstStyle/>
          <a:p>
            <a:fld id="{1BD6B296-62A0-4BA3-A78B-2210CD880061}" type="slidenum">
              <a:rPr lang="zh-HK" altLang="en-US" smtClean="0"/>
              <a:t>5</a:t>
            </a:fld>
            <a:endParaRPr lang="zh-HK" altLang="en-US" dirty="0"/>
          </a:p>
        </p:txBody>
      </p:sp>
    </p:spTree>
    <p:extLst>
      <p:ext uri="{BB962C8B-B14F-4D97-AF65-F5344CB8AC3E}">
        <p14:creationId xmlns:p14="http://schemas.microsoft.com/office/powerpoint/2010/main" val="178116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dirty="0"/>
              <a:t>Application of CAPM</a:t>
            </a:r>
          </a:p>
        </p:txBody>
      </p:sp>
      <p:sp>
        <p:nvSpPr>
          <p:cNvPr id="147459" name="Rectangle 3"/>
          <p:cNvSpPr>
            <a:spLocks noGrp="1" noChangeArrowheads="1"/>
          </p:cNvSpPr>
          <p:nvPr>
            <p:ph type="body" idx="1"/>
          </p:nvPr>
        </p:nvSpPr>
        <p:spPr/>
        <p:txBody>
          <a:bodyPr/>
          <a:lstStyle/>
          <a:p>
            <a:r>
              <a:rPr lang="en-US" altLang="en-US" dirty="0"/>
              <a:t>“Risk-free” rate of return = 4% per year</a:t>
            </a:r>
          </a:p>
          <a:p>
            <a:r>
              <a:rPr lang="en-US" altLang="en-US" dirty="0"/>
              <a:t>Expected market return = 15% per year</a:t>
            </a:r>
          </a:p>
          <a:p>
            <a:r>
              <a:rPr lang="en-US" altLang="en-US" dirty="0"/>
              <a:t>Microsoft    </a:t>
            </a:r>
            <a:r>
              <a:rPr lang="en-US" altLang="en-US" dirty="0">
                <a:sym typeface="Math1" pitchFamily="2" charset="2"/>
              </a:rPr>
              <a:t>= 1.4436</a:t>
            </a:r>
          </a:p>
          <a:p>
            <a:r>
              <a:rPr lang="en-US" altLang="en-US" dirty="0">
                <a:sym typeface="Math1" pitchFamily="2" charset="2"/>
              </a:rPr>
              <a:t>Required return on Microsoft can be calculated as</a:t>
            </a:r>
            <a:r>
              <a:rPr lang="en-US" altLang="en-US" sz="2200" dirty="0">
                <a:sym typeface="Math1" pitchFamily="2" charset="2"/>
              </a:rPr>
              <a:t>:</a:t>
            </a:r>
          </a:p>
          <a:p>
            <a:pPr>
              <a:buFontTx/>
              <a:buNone/>
            </a:pPr>
            <a:r>
              <a:rPr lang="en-US" altLang="en-US" sz="2000" dirty="0"/>
              <a:t>      </a:t>
            </a:r>
          </a:p>
          <a:p>
            <a:endParaRPr lang="en-US" altLang="en-US" dirty="0"/>
          </a:p>
        </p:txBody>
      </p:sp>
      <p:graphicFrame>
        <p:nvGraphicFramePr>
          <p:cNvPr id="147460" name="Object 4"/>
          <p:cNvGraphicFramePr>
            <a:graphicFrameLocks noChangeAspect="1"/>
          </p:cNvGraphicFramePr>
          <p:nvPr/>
        </p:nvGraphicFramePr>
        <p:xfrm>
          <a:off x="1676400" y="3352800"/>
          <a:ext cx="3751263" cy="1150938"/>
        </p:xfrm>
        <a:graphic>
          <a:graphicData uri="http://schemas.openxmlformats.org/presentationml/2006/ole">
            <mc:AlternateContent xmlns:mc="http://schemas.openxmlformats.org/markup-compatibility/2006">
              <mc:Choice xmlns:v="urn:schemas-microsoft-com:vml" Requires="v">
                <p:oleObj spid="_x0000_s2126" name="Equation" r:id="rId3" imgW="1841400" imgH="634680" progId="Equation.3">
                  <p:embed/>
                </p:oleObj>
              </mc:Choice>
              <mc:Fallback>
                <p:oleObj name="Equation" r:id="rId3" imgW="1841400" imgH="634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352800"/>
                        <a:ext cx="3751263"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1" name="Object 5"/>
          <p:cNvGraphicFramePr>
            <a:graphicFrameLocks noChangeAspect="1"/>
          </p:cNvGraphicFramePr>
          <p:nvPr>
            <p:extLst>
              <p:ext uri="{D42A27DB-BD31-4B8C-83A1-F6EECF244321}">
                <p14:modId xmlns:p14="http://schemas.microsoft.com/office/powerpoint/2010/main" val="3677201409"/>
              </p:ext>
            </p:extLst>
          </p:nvPr>
        </p:nvGraphicFramePr>
        <p:xfrm>
          <a:off x="2123728" y="2204864"/>
          <a:ext cx="322262" cy="430213"/>
        </p:xfrm>
        <a:graphic>
          <a:graphicData uri="http://schemas.openxmlformats.org/presentationml/2006/ole">
            <mc:AlternateContent xmlns:mc="http://schemas.openxmlformats.org/markup-compatibility/2006">
              <mc:Choice xmlns:v="urn:schemas-microsoft-com:vml" Requires="v">
                <p:oleObj spid="_x0000_s2127" name="Equation" r:id="rId5" imgW="152280" imgH="203040" progId="Equation.3">
                  <p:embed/>
                </p:oleObj>
              </mc:Choice>
              <mc:Fallback>
                <p:oleObj name="Equation" r:id="rId5" imgW="1522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2204864"/>
                        <a:ext cx="322262"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頁尾版面配置區 1"/>
          <p:cNvSpPr>
            <a:spLocks noGrp="1"/>
          </p:cNvSpPr>
          <p:nvPr>
            <p:ph type="ftr" sz="quarter" idx="11"/>
          </p:nvPr>
        </p:nvSpPr>
        <p:spPr>
          <a:xfrm>
            <a:off x="2898648" y="6356350"/>
            <a:ext cx="3505200" cy="365760"/>
          </a:xfrm>
        </p:spPr>
        <p:txBody>
          <a:bodyPr/>
          <a:lstStyle/>
          <a:p>
            <a:pPr algn="l"/>
            <a:r>
              <a:rPr lang="en-US" altLang="zh-HK" dirty="0"/>
              <a:t>EF3333 Chapter 6</a:t>
            </a:r>
            <a:endParaRPr lang="zh-HK" altLang="en-US" dirty="0"/>
          </a:p>
        </p:txBody>
      </p:sp>
      <p:sp>
        <p:nvSpPr>
          <p:cNvPr id="7" name="投影片編號版面配置區 2"/>
          <p:cNvSpPr>
            <a:spLocks noGrp="1"/>
          </p:cNvSpPr>
          <p:nvPr>
            <p:ph type="sldNum" sz="quarter" idx="12"/>
          </p:nvPr>
        </p:nvSpPr>
        <p:spPr>
          <a:xfrm>
            <a:off x="612648" y="6356350"/>
            <a:ext cx="1981200" cy="365760"/>
          </a:xfrm>
        </p:spPr>
        <p:txBody>
          <a:bodyPr/>
          <a:lstStyle/>
          <a:p>
            <a:fld id="{1BD6B296-62A0-4BA3-A78B-2210CD880061}" type="slidenum">
              <a:rPr lang="zh-HK" altLang="en-US" smtClean="0"/>
              <a:t>6</a:t>
            </a:fld>
            <a:endParaRPr lang="zh-HK" altLang="en-US" dirty="0"/>
          </a:p>
        </p:txBody>
      </p:sp>
    </p:spTree>
    <p:extLst>
      <p:ext uri="{BB962C8B-B14F-4D97-AF65-F5344CB8AC3E}">
        <p14:creationId xmlns:p14="http://schemas.microsoft.com/office/powerpoint/2010/main" val="393703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4F2FE4-CC30-41D2-BB5A-2D2CE49FB87B}"/>
              </a:ext>
            </a:extLst>
          </p:cNvPr>
          <p:cNvSpPr>
            <a:spLocks noGrp="1"/>
          </p:cNvSpPr>
          <p:nvPr>
            <p:ph type="title"/>
          </p:nvPr>
        </p:nvSpPr>
        <p:spPr/>
        <p:txBody>
          <a:bodyPr/>
          <a:lstStyle/>
          <a:p>
            <a:r>
              <a:rPr lang="en-US" altLang="zh-HK" dirty="0"/>
              <a:t>Assumptions</a:t>
            </a:r>
            <a:endParaRPr lang="zh-HK" altLang="en-US" dirty="0"/>
          </a:p>
        </p:txBody>
      </p:sp>
      <p:sp>
        <p:nvSpPr>
          <p:cNvPr id="5" name="投影片編號版面配置區 4">
            <a:extLst>
              <a:ext uri="{FF2B5EF4-FFF2-40B4-BE49-F238E27FC236}">
                <a16:creationId xmlns:a16="http://schemas.microsoft.com/office/drawing/2014/main" id="{B13E3004-E62C-4C91-9F53-53BFCD4C5C45}"/>
              </a:ext>
            </a:extLst>
          </p:cNvPr>
          <p:cNvSpPr>
            <a:spLocks noGrp="1"/>
          </p:cNvSpPr>
          <p:nvPr>
            <p:ph type="sldNum" sz="quarter" idx="12"/>
          </p:nvPr>
        </p:nvSpPr>
        <p:spPr/>
        <p:txBody>
          <a:bodyPr/>
          <a:lstStyle/>
          <a:p>
            <a:fld id="{1BD6B296-62A0-4BA3-A78B-2210CD880061}" type="slidenum">
              <a:rPr lang="zh-HK" altLang="en-US" smtClean="0"/>
              <a:t>7</a:t>
            </a:fld>
            <a:endParaRPr lang="zh-HK" altLang="en-US"/>
          </a:p>
        </p:txBody>
      </p:sp>
      <p:sp>
        <p:nvSpPr>
          <p:cNvPr id="6" name="內容版面配置區 5">
            <a:extLst>
              <a:ext uri="{FF2B5EF4-FFF2-40B4-BE49-F238E27FC236}">
                <a16:creationId xmlns:a16="http://schemas.microsoft.com/office/drawing/2014/main" id="{17BAFB1D-E6E3-478B-ADC5-3F281DD732F2}"/>
              </a:ext>
            </a:extLst>
          </p:cNvPr>
          <p:cNvSpPr>
            <a:spLocks noGrp="1"/>
          </p:cNvSpPr>
          <p:nvPr>
            <p:ph sz="quarter" idx="1"/>
          </p:nvPr>
        </p:nvSpPr>
        <p:spPr/>
        <p:txBody>
          <a:bodyPr/>
          <a:lstStyle/>
          <a:p>
            <a:r>
              <a:rPr lang="en-US" altLang="zh-HK" b="0" i="0" dirty="0">
                <a:solidFill>
                  <a:srgbClr val="111111"/>
                </a:solidFill>
                <a:effectLst/>
                <a:latin typeface="SourceSansPro"/>
              </a:rPr>
              <a:t>Securities markets are very competitive and efficient (that is, relevant information about the companies is quickly and universally distributed and absorbed).</a:t>
            </a:r>
            <a:r>
              <a:rPr lang="en-US" altLang="zh-HK" b="0" i="0" dirty="0">
                <a:solidFill>
                  <a:srgbClr val="555555"/>
                </a:solidFill>
                <a:effectLst/>
                <a:latin typeface="Open Sans" panose="020B0606030504020204" pitchFamily="34" charset="0"/>
              </a:rPr>
              <a:t> </a:t>
            </a:r>
            <a:r>
              <a:rPr lang="en-US" altLang="zh-HK" dirty="0">
                <a:solidFill>
                  <a:srgbClr val="111111"/>
                </a:solidFill>
                <a:latin typeface="SourceSansPro"/>
              </a:rPr>
              <a:t>All investors have all information regarding all assets, and the investments made are because they pay the highest returns with the least possible risk.</a:t>
            </a:r>
          </a:p>
          <a:p>
            <a:r>
              <a:rPr lang="en-US" altLang="zh-HK" dirty="0">
                <a:solidFill>
                  <a:srgbClr val="111111"/>
                </a:solidFill>
                <a:latin typeface="SourceSansPro"/>
              </a:rPr>
              <a:t>These markets are dominated by rational, risk-averse</a:t>
            </a:r>
            <a:r>
              <a:rPr lang="en-US" altLang="zh-HK" b="0" i="0" dirty="0">
                <a:solidFill>
                  <a:srgbClr val="111111"/>
                </a:solidFill>
                <a:effectLst/>
                <a:latin typeface="SourceSansPro"/>
              </a:rPr>
              <a:t> investors, who seek to maximize satisfaction from returns on their investments.</a:t>
            </a:r>
            <a:endParaRPr lang="zh-HK" altLang="en-US" dirty="0"/>
          </a:p>
        </p:txBody>
      </p:sp>
      <p:sp>
        <p:nvSpPr>
          <p:cNvPr id="7" name="頁尾版面配置區 1">
            <a:extLst>
              <a:ext uri="{FF2B5EF4-FFF2-40B4-BE49-F238E27FC236}">
                <a16:creationId xmlns:a16="http://schemas.microsoft.com/office/drawing/2014/main" id="{0D40F9FD-4A0B-49B0-9A9F-E680134FF6E7}"/>
              </a:ext>
            </a:extLst>
          </p:cNvPr>
          <p:cNvSpPr txBox="1">
            <a:spLocks/>
          </p:cNvSpPr>
          <p:nvPr/>
        </p:nvSpPr>
        <p:spPr>
          <a:xfrm>
            <a:off x="3044954" y="6356350"/>
            <a:ext cx="3505200" cy="365760"/>
          </a:xfrm>
          <a:prstGeom prst="rect">
            <a:avLst/>
          </a:prstGeom>
        </p:spPr>
        <p:txBody>
          <a:bodyPr vert="horz"/>
          <a:lstStyle>
            <a:defPPr>
              <a:defRPr lang="zh-HK"/>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HK"/>
              <a:t>EF3333 Chapter 6</a:t>
            </a:r>
            <a:endParaRPr lang="zh-HK" altLang="en-US" dirty="0"/>
          </a:p>
        </p:txBody>
      </p:sp>
    </p:spTree>
    <p:extLst>
      <p:ext uri="{BB962C8B-B14F-4D97-AF65-F5344CB8AC3E}">
        <p14:creationId xmlns:p14="http://schemas.microsoft.com/office/powerpoint/2010/main" val="3241705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11560" y="476672"/>
            <a:ext cx="7772400" cy="609600"/>
          </a:xfrm>
        </p:spPr>
        <p:txBody>
          <a:bodyPr/>
          <a:lstStyle/>
          <a:p>
            <a:r>
              <a:rPr lang="en-US" altLang="en-US" dirty="0"/>
              <a:t>Arbitrage Pricing Model</a:t>
            </a:r>
          </a:p>
        </p:txBody>
      </p:sp>
      <p:sp>
        <p:nvSpPr>
          <p:cNvPr id="159747" name="Rectangle 3"/>
          <p:cNvSpPr>
            <a:spLocks noGrp="1" noChangeArrowheads="1"/>
          </p:cNvSpPr>
          <p:nvPr>
            <p:ph type="body" idx="1"/>
          </p:nvPr>
        </p:nvSpPr>
        <p:spPr>
          <a:xfrm>
            <a:off x="467543" y="1268761"/>
            <a:ext cx="8280921" cy="5040560"/>
          </a:xfrm>
        </p:spPr>
        <p:txBody>
          <a:bodyPr>
            <a:normAutofit fontScale="92500" lnSpcReduction="20000"/>
          </a:bodyPr>
          <a:lstStyle/>
          <a:p>
            <a:pPr>
              <a:spcBef>
                <a:spcPct val="50000"/>
              </a:spcBef>
            </a:pPr>
            <a:r>
              <a:rPr lang="en-US" altLang="en-US" dirty="0"/>
              <a:t>The APT suggests that a stock’s price can be influenced by a set of factors in addition to the market</a:t>
            </a:r>
          </a:p>
          <a:p>
            <a:pPr>
              <a:spcBef>
                <a:spcPct val="50000"/>
              </a:spcBef>
              <a:buFontTx/>
              <a:buNone/>
            </a:pPr>
            <a:endParaRPr lang="en-US" altLang="en-US" dirty="0"/>
          </a:p>
          <a:p>
            <a:pPr>
              <a:spcBef>
                <a:spcPct val="50000"/>
              </a:spcBef>
              <a:buFontTx/>
              <a:buNone/>
            </a:pPr>
            <a:endParaRPr lang="en-US" altLang="en-US" sz="2000" dirty="0"/>
          </a:p>
          <a:p>
            <a:pPr lvl="1">
              <a:spcBef>
                <a:spcPct val="50000"/>
              </a:spcBef>
              <a:buFont typeface="Wingdings" pitchFamily="2" charset="2"/>
              <a:buChar char="Ø"/>
            </a:pPr>
            <a:r>
              <a:rPr lang="en-US" altLang="en-US" dirty="0"/>
              <a:t>Where  </a:t>
            </a:r>
            <a:r>
              <a:rPr lang="en-US" altLang="en-US" i="1" dirty="0"/>
              <a:t>E</a:t>
            </a:r>
            <a:r>
              <a:rPr lang="en-US" altLang="en-US" dirty="0"/>
              <a:t>(</a:t>
            </a:r>
            <a:r>
              <a:rPr lang="en-US" altLang="en-US" i="1" dirty="0"/>
              <a:t>R</a:t>
            </a:r>
            <a:r>
              <a:rPr lang="en-US" altLang="en-US" dirty="0"/>
              <a:t>)  =  expected return of asset</a:t>
            </a:r>
          </a:p>
          <a:p>
            <a:pPr lvl="1">
              <a:spcBef>
                <a:spcPct val="50000"/>
              </a:spcBef>
              <a:buFont typeface="Wingdings" pitchFamily="2" charset="2"/>
              <a:buChar char="Ø"/>
            </a:pPr>
            <a:r>
              <a:rPr lang="en-US" altLang="en-US" i="1" dirty="0"/>
              <a:t>B</a:t>
            </a:r>
            <a:r>
              <a:rPr lang="en-US" altLang="en-US" baseline="-25000" dirty="0"/>
              <a:t>0</a:t>
            </a:r>
            <a:r>
              <a:rPr lang="en-US" altLang="en-US" dirty="0"/>
              <a:t>  =  a constant</a:t>
            </a:r>
          </a:p>
          <a:p>
            <a:pPr lvl="1">
              <a:spcBef>
                <a:spcPct val="50000"/>
              </a:spcBef>
              <a:buFont typeface="Wingdings" pitchFamily="2" charset="2"/>
              <a:buChar char="Ø"/>
            </a:pPr>
            <a:r>
              <a:rPr lang="en-US" altLang="en-US" i="1" dirty="0"/>
              <a:t>F</a:t>
            </a:r>
            <a:r>
              <a:rPr lang="en-US" altLang="en-US" baseline="-25000" dirty="0"/>
              <a:t>1</a:t>
            </a:r>
            <a:r>
              <a:rPr lang="en-US" altLang="en-US" i="1" dirty="0"/>
              <a:t>, F</a:t>
            </a:r>
            <a:r>
              <a:rPr lang="en-US" altLang="en-US" baseline="-25000" dirty="0"/>
              <a:t>2 </a:t>
            </a:r>
            <a:r>
              <a:rPr lang="en-US" altLang="en-US" dirty="0"/>
              <a:t>, … … , </a:t>
            </a:r>
            <a:r>
              <a:rPr lang="en-US" altLang="en-US" i="1" dirty="0" err="1"/>
              <a:t>F</a:t>
            </a:r>
            <a:r>
              <a:rPr lang="en-US" altLang="en-US" i="1" baseline="-25000" dirty="0" err="1"/>
              <a:t>m</a:t>
            </a:r>
            <a:r>
              <a:rPr lang="en-US" altLang="en-US" dirty="0"/>
              <a:t> = values of factors 1 to </a:t>
            </a:r>
            <a:r>
              <a:rPr lang="en-US" altLang="en-US" i="1" dirty="0"/>
              <a:t>m</a:t>
            </a:r>
            <a:endParaRPr lang="en-US" altLang="en-US" dirty="0"/>
          </a:p>
          <a:p>
            <a:pPr lvl="1">
              <a:spcBef>
                <a:spcPct val="50000"/>
              </a:spcBef>
              <a:buFont typeface="Wingdings" pitchFamily="2" charset="2"/>
              <a:buChar char="Ø"/>
            </a:pPr>
            <a:r>
              <a:rPr lang="en-US" altLang="en-US" i="1" dirty="0"/>
              <a:t>B</a:t>
            </a:r>
            <a:r>
              <a:rPr lang="en-US" altLang="en-US" i="1" baseline="-25000" dirty="0"/>
              <a:t>i</a:t>
            </a:r>
            <a:r>
              <a:rPr lang="en-US" altLang="en-US" dirty="0"/>
              <a:t>  = sensitivity of the asset return to factor </a:t>
            </a:r>
            <a:r>
              <a:rPr lang="en-US" altLang="en-US" i="1" dirty="0" err="1"/>
              <a:t>i</a:t>
            </a:r>
            <a:endParaRPr lang="en-US" altLang="en-US" baseline="-25000" dirty="0"/>
          </a:p>
          <a:p>
            <a:pPr>
              <a:spcBef>
                <a:spcPct val="50000"/>
              </a:spcBef>
            </a:pPr>
            <a:r>
              <a:rPr lang="en-US" altLang="en-US" dirty="0"/>
              <a:t>Compare with CAPM Model</a:t>
            </a:r>
          </a:p>
          <a:p>
            <a:pPr marL="623888" lvl="1" indent="-349250">
              <a:spcBef>
                <a:spcPct val="50000"/>
              </a:spcBef>
              <a:buFont typeface="Wingdings" pitchFamily="2" charset="2"/>
              <a:buChar char="Ø"/>
            </a:pPr>
            <a:r>
              <a:rPr lang="en-US" altLang="en-US" dirty="0"/>
              <a:t>It allows for any factor you want to consider (instead of market factor only)</a:t>
            </a:r>
          </a:p>
          <a:p>
            <a:pPr lvl="1">
              <a:spcBef>
                <a:spcPct val="50000"/>
              </a:spcBef>
              <a:buFont typeface="Wingdings" pitchFamily="2" charset="2"/>
              <a:buChar char="Ø"/>
            </a:pPr>
            <a:r>
              <a:rPr lang="en-US" altLang="en-US" dirty="0"/>
              <a:t> It is not very well defined as the CAPM</a:t>
            </a:r>
            <a:endParaRPr lang="en-US" altLang="en-US" sz="2800" dirty="0"/>
          </a:p>
        </p:txBody>
      </p:sp>
      <p:graphicFrame>
        <p:nvGraphicFramePr>
          <p:cNvPr id="159748" name="Object 4"/>
          <p:cNvGraphicFramePr>
            <a:graphicFrameLocks noChangeAspect="1"/>
          </p:cNvGraphicFramePr>
          <p:nvPr/>
        </p:nvGraphicFramePr>
        <p:xfrm>
          <a:off x="1066800" y="1828800"/>
          <a:ext cx="2590800" cy="900113"/>
        </p:xfrm>
        <a:graphic>
          <a:graphicData uri="http://schemas.openxmlformats.org/presentationml/2006/ole">
            <mc:AlternateContent xmlns:mc="http://schemas.openxmlformats.org/markup-compatibility/2006">
              <mc:Choice xmlns:v="urn:schemas-microsoft-com:vml" Requires="v">
                <p:oleObj spid="_x0000_s3112" name="Equation" r:id="rId3" imgW="1244520" imgH="431640" progId="Equation.3">
                  <p:embed/>
                </p:oleObj>
              </mc:Choice>
              <mc:Fallback>
                <p:oleObj name="Equation" r:id="rId3" imgW="12445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828800"/>
                        <a:ext cx="25908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頁尾版面配置區 1"/>
          <p:cNvSpPr>
            <a:spLocks noGrp="1"/>
          </p:cNvSpPr>
          <p:nvPr>
            <p:ph type="ftr" sz="quarter" idx="11"/>
          </p:nvPr>
        </p:nvSpPr>
        <p:spPr>
          <a:xfrm>
            <a:off x="2898648" y="6356350"/>
            <a:ext cx="3505200" cy="365760"/>
          </a:xfrm>
        </p:spPr>
        <p:txBody>
          <a:bodyPr/>
          <a:lstStyle/>
          <a:p>
            <a:pPr algn="l"/>
            <a:r>
              <a:rPr lang="en-US" altLang="zh-HK" dirty="0"/>
              <a:t>EF3333 Chapter 6</a:t>
            </a:r>
            <a:endParaRPr lang="zh-HK" altLang="en-US" dirty="0"/>
          </a:p>
        </p:txBody>
      </p:sp>
      <p:sp>
        <p:nvSpPr>
          <p:cNvPr id="6" name="投影片編號版面配置區 2"/>
          <p:cNvSpPr>
            <a:spLocks noGrp="1"/>
          </p:cNvSpPr>
          <p:nvPr>
            <p:ph type="sldNum" sz="quarter" idx="12"/>
          </p:nvPr>
        </p:nvSpPr>
        <p:spPr>
          <a:xfrm>
            <a:off x="612648" y="6356350"/>
            <a:ext cx="1981200" cy="365760"/>
          </a:xfrm>
        </p:spPr>
        <p:txBody>
          <a:bodyPr/>
          <a:lstStyle/>
          <a:p>
            <a:fld id="{1BD6B296-62A0-4BA3-A78B-2210CD880061}" type="slidenum">
              <a:rPr lang="zh-HK" altLang="en-US" smtClean="0"/>
              <a:t>8</a:t>
            </a:fld>
            <a:endParaRPr lang="zh-HK" altLang="en-US" dirty="0"/>
          </a:p>
        </p:txBody>
      </p:sp>
    </p:spTree>
    <p:extLst>
      <p:ext uri="{BB962C8B-B14F-4D97-AF65-F5344CB8AC3E}">
        <p14:creationId xmlns:p14="http://schemas.microsoft.com/office/powerpoint/2010/main" val="14643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395536" y="404664"/>
            <a:ext cx="8229600" cy="706090"/>
          </a:xfrm>
        </p:spPr>
        <p:txBody>
          <a:bodyPr/>
          <a:lstStyle/>
          <a:p>
            <a:r>
              <a:rPr lang="en-US" altLang="en-US" dirty="0"/>
              <a:t>Three-Factors, Four-Factors Models</a:t>
            </a:r>
          </a:p>
        </p:txBody>
      </p:sp>
      <p:sp>
        <p:nvSpPr>
          <p:cNvPr id="173059" name="Rectangle 3"/>
          <p:cNvSpPr>
            <a:spLocks noGrp="1" noChangeArrowheads="1"/>
          </p:cNvSpPr>
          <p:nvPr>
            <p:ph type="body" sz="half" idx="1"/>
          </p:nvPr>
        </p:nvSpPr>
        <p:spPr>
          <a:xfrm>
            <a:off x="468313" y="1125538"/>
            <a:ext cx="8496300" cy="5543550"/>
          </a:xfrm>
        </p:spPr>
        <p:txBody>
          <a:bodyPr/>
          <a:lstStyle/>
          <a:p>
            <a:r>
              <a:rPr lang="en-US" altLang="en-US" dirty="0" err="1"/>
              <a:t>Fama</a:t>
            </a:r>
            <a:r>
              <a:rPr lang="en-US" altLang="en-US" dirty="0"/>
              <a:t>-French three factors model</a:t>
            </a:r>
          </a:p>
          <a:p>
            <a:endParaRPr lang="en-US" altLang="en-US" dirty="0"/>
          </a:p>
          <a:p>
            <a:pPr lvl="1">
              <a:buFont typeface="Wingdings" pitchFamily="2" charset="2"/>
              <a:buChar char="Ø"/>
            </a:pPr>
            <a:r>
              <a:rPr lang="en-US" altLang="en-US" dirty="0"/>
              <a:t>R</a:t>
            </a:r>
            <a:r>
              <a:rPr lang="en-US" altLang="en-US" baseline="-25000" dirty="0"/>
              <a:t>m </a:t>
            </a:r>
            <a:r>
              <a:rPr lang="en-US" altLang="en-US" dirty="0"/>
              <a:t>is market return, </a:t>
            </a:r>
            <a:r>
              <a:rPr lang="en-US" altLang="en-US" dirty="0" err="1"/>
              <a:t>R</a:t>
            </a:r>
            <a:r>
              <a:rPr lang="en-US" altLang="en-US" baseline="-25000" dirty="0" err="1"/>
              <a:t>f</a:t>
            </a:r>
            <a:r>
              <a:rPr lang="en-US" altLang="en-US" dirty="0"/>
              <a:t> is the risk-free return</a:t>
            </a:r>
          </a:p>
          <a:p>
            <a:pPr lvl="1">
              <a:buFont typeface="Wingdings" pitchFamily="2" charset="2"/>
              <a:buChar char="Ø"/>
            </a:pPr>
            <a:r>
              <a:rPr lang="en-US" altLang="en-US" dirty="0"/>
              <a:t>SMB is small minus big</a:t>
            </a:r>
          </a:p>
          <a:p>
            <a:pPr lvl="1">
              <a:buFont typeface="Wingdings" pitchFamily="2" charset="2"/>
              <a:buChar char="Ø"/>
            </a:pPr>
            <a:r>
              <a:rPr lang="en-US" altLang="en-US" dirty="0"/>
              <a:t>HML is high B/M minus low B/M</a:t>
            </a:r>
          </a:p>
          <a:p>
            <a:pPr>
              <a:buFont typeface="Wingdings" pitchFamily="2" charset="2"/>
              <a:buChar char="v"/>
            </a:pPr>
            <a:r>
              <a:rPr lang="en-US" altLang="en-US" sz="2200" dirty="0"/>
              <a:t>Slope for (R</a:t>
            </a:r>
            <a:r>
              <a:rPr lang="en-US" altLang="en-US" sz="2200" baseline="-25000" dirty="0"/>
              <a:t>m</a:t>
            </a:r>
            <a:r>
              <a:rPr lang="en-US" altLang="en-US" sz="2200" dirty="0"/>
              <a:t>-</a:t>
            </a:r>
            <a:r>
              <a:rPr lang="en-US" altLang="en-US" sz="2200" dirty="0" err="1"/>
              <a:t>R</a:t>
            </a:r>
            <a:r>
              <a:rPr lang="en-US" altLang="en-US" sz="2200" baseline="-25000" dirty="0" err="1"/>
              <a:t>f</a:t>
            </a:r>
            <a:r>
              <a:rPr lang="en-US" altLang="en-US" sz="2200" baseline="-25000" dirty="0"/>
              <a:t>)</a:t>
            </a:r>
            <a:r>
              <a:rPr lang="en-US" altLang="en-US" sz="2200" dirty="0"/>
              <a:t> is positive</a:t>
            </a:r>
          </a:p>
          <a:p>
            <a:pPr>
              <a:buFont typeface="Wingdings" pitchFamily="2" charset="2"/>
              <a:buChar char="v"/>
            </a:pPr>
            <a:r>
              <a:rPr lang="en-US" altLang="en-US" sz="2200" dirty="0"/>
              <a:t>Slope for SMB: for small firm, it is positive, for big firm, it is negative</a:t>
            </a:r>
          </a:p>
          <a:p>
            <a:pPr>
              <a:buFont typeface="Wingdings" pitchFamily="2" charset="2"/>
              <a:buChar char="v"/>
            </a:pPr>
            <a:r>
              <a:rPr lang="en-US" altLang="en-US" sz="2200" dirty="0"/>
              <a:t>Weak firms with persistently low earnings tend to have high B/M and positive slopes on HML; strong firms with persistently high earnings have low B/M and negative slopes on HML</a:t>
            </a:r>
          </a:p>
          <a:p>
            <a:pPr>
              <a:buFont typeface="Wingdings" pitchFamily="2" charset="2"/>
              <a:buChar char="v"/>
            </a:pPr>
            <a:endParaRPr lang="en-US" altLang="en-US" sz="2200" dirty="0"/>
          </a:p>
        </p:txBody>
      </p:sp>
      <p:graphicFrame>
        <p:nvGraphicFramePr>
          <p:cNvPr id="173060" name="Object 4"/>
          <p:cNvGraphicFramePr>
            <a:graphicFrameLocks noGrp="1" noChangeAspect="1"/>
          </p:cNvGraphicFramePr>
          <p:nvPr>
            <p:ph sz="half" idx="2"/>
            <p:extLst>
              <p:ext uri="{D42A27DB-BD31-4B8C-83A1-F6EECF244321}">
                <p14:modId xmlns:p14="http://schemas.microsoft.com/office/powerpoint/2010/main" val="2764033495"/>
              </p:ext>
            </p:extLst>
          </p:nvPr>
        </p:nvGraphicFramePr>
        <p:xfrm>
          <a:off x="1115616" y="1628800"/>
          <a:ext cx="5616575" cy="458788"/>
        </p:xfrm>
        <a:graphic>
          <a:graphicData uri="http://schemas.openxmlformats.org/presentationml/2006/ole">
            <mc:AlternateContent xmlns:mc="http://schemas.openxmlformats.org/markup-compatibility/2006">
              <mc:Choice xmlns:v="urn:schemas-microsoft-com:vml" Requires="v">
                <p:oleObj spid="_x0000_s4161" name="Equation" r:id="rId3" imgW="2958840" imgH="241200" progId="Equation.3">
                  <p:embed/>
                </p:oleObj>
              </mc:Choice>
              <mc:Fallback>
                <p:oleObj name="Equation" r:id="rId3" imgW="2958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628800"/>
                        <a:ext cx="5616575"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頁尾版面配置區 1"/>
          <p:cNvSpPr>
            <a:spLocks noGrp="1"/>
          </p:cNvSpPr>
          <p:nvPr>
            <p:ph type="ftr" sz="quarter" idx="11"/>
          </p:nvPr>
        </p:nvSpPr>
        <p:spPr>
          <a:xfrm>
            <a:off x="2898648" y="6356350"/>
            <a:ext cx="3505200" cy="365760"/>
          </a:xfrm>
        </p:spPr>
        <p:txBody>
          <a:bodyPr/>
          <a:lstStyle/>
          <a:p>
            <a:pPr algn="l"/>
            <a:r>
              <a:rPr lang="en-US" altLang="zh-HK" dirty="0"/>
              <a:t>EF3333 Chapter 6</a:t>
            </a:r>
            <a:endParaRPr lang="zh-HK" altLang="en-US" dirty="0"/>
          </a:p>
        </p:txBody>
      </p:sp>
      <p:sp>
        <p:nvSpPr>
          <p:cNvPr id="7" name="投影片編號版面配置區 2"/>
          <p:cNvSpPr>
            <a:spLocks noGrp="1"/>
          </p:cNvSpPr>
          <p:nvPr>
            <p:ph type="sldNum" sz="quarter" idx="12"/>
          </p:nvPr>
        </p:nvSpPr>
        <p:spPr>
          <a:xfrm>
            <a:off x="612648" y="6356350"/>
            <a:ext cx="1981200" cy="365760"/>
          </a:xfrm>
        </p:spPr>
        <p:txBody>
          <a:bodyPr/>
          <a:lstStyle/>
          <a:p>
            <a:fld id="{1BD6B296-62A0-4BA3-A78B-2210CD880061}" type="slidenum">
              <a:rPr lang="zh-HK" altLang="en-US" smtClean="0"/>
              <a:t>9</a:t>
            </a:fld>
            <a:endParaRPr lang="zh-HK" altLang="en-US" dirty="0"/>
          </a:p>
        </p:txBody>
      </p:sp>
      <p:sp>
        <p:nvSpPr>
          <p:cNvPr id="3" name="文字方塊 2">
            <a:extLst>
              <a:ext uri="{FF2B5EF4-FFF2-40B4-BE49-F238E27FC236}">
                <a16:creationId xmlns:a16="http://schemas.microsoft.com/office/drawing/2014/main" id="{9F058226-E079-4DA0-8FB1-C77882E532FD}"/>
              </a:ext>
            </a:extLst>
          </p:cNvPr>
          <p:cNvSpPr txBox="1"/>
          <p:nvPr/>
        </p:nvSpPr>
        <p:spPr>
          <a:xfrm>
            <a:off x="2873865" y="1404157"/>
            <a:ext cx="1944216" cy="369332"/>
          </a:xfrm>
          <a:prstGeom prst="rect">
            <a:avLst/>
          </a:prstGeom>
          <a:noFill/>
        </p:spPr>
        <p:txBody>
          <a:bodyPr wrap="square" rtlCol="0">
            <a:spAutoFit/>
          </a:bodyPr>
          <a:lstStyle/>
          <a:p>
            <a:r>
              <a:rPr lang="en-GB" altLang="zh-HK" dirty="0">
                <a:solidFill>
                  <a:srgbClr val="FF0000"/>
                </a:solidFill>
              </a:rPr>
              <a:t>market risk</a:t>
            </a:r>
            <a:endParaRPr lang="zh-HK" altLang="en-US" dirty="0">
              <a:solidFill>
                <a:srgbClr val="FF0000"/>
              </a:solidFill>
            </a:endParaRPr>
          </a:p>
        </p:txBody>
      </p:sp>
      <p:sp>
        <p:nvSpPr>
          <p:cNvPr id="11" name="文字方塊 10">
            <a:extLst>
              <a:ext uri="{FF2B5EF4-FFF2-40B4-BE49-F238E27FC236}">
                <a16:creationId xmlns:a16="http://schemas.microsoft.com/office/drawing/2014/main" id="{7F68F15B-479A-40C1-B58D-6590713D3AE3}"/>
              </a:ext>
            </a:extLst>
          </p:cNvPr>
          <p:cNvSpPr txBox="1"/>
          <p:nvPr/>
        </p:nvSpPr>
        <p:spPr>
          <a:xfrm>
            <a:off x="4358362" y="1394702"/>
            <a:ext cx="939666" cy="369332"/>
          </a:xfrm>
          <a:prstGeom prst="rect">
            <a:avLst/>
          </a:prstGeom>
          <a:noFill/>
        </p:spPr>
        <p:txBody>
          <a:bodyPr wrap="square" rtlCol="0">
            <a:spAutoFit/>
          </a:bodyPr>
          <a:lstStyle/>
          <a:p>
            <a:r>
              <a:rPr lang="en-GB" altLang="zh-HK" dirty="0">
                <a:solidFill>
                  <a:srgbClr val="FF0000"/>
                </a:solidFill>
              </a:rPr>
              <a:t>size risk</a:t>
            </a:r>
            <a:endParaRPr lang="zh-HK" altLang="en-US" dirty="0">
              <a:solidFill>
                <a:srgbClr val="FF0000"/>
              </a:solidFill>
            </a:endParaRPr>
          </a:p>
        </p:txBody>
      </p:sp>
      <p:sp>
        <p:nvSpPr>
          <p:cNvPr id="12" name="文字方塊 11">
            <a:extLst>
              <a:ext uri="{FF2B5EF4-FFF2-40B4-BE49-F238E27FC236}">
                <a16:creationId xmlns:a16="http://schemas.microsoft.com/office/drawing/2014/main" id="{7EC3AB7A-F3C8-4000-BBB8-8FE3233B95AA}"/>
              </a:ext>
            </a:extLst>
          </p:cNvPr>
          <p:cNvSpPr txBox="1"/>
          <p:nvPr/>
        </p:nvSpPr>
        <p:spPr>
          <a:xfrm>
            <a:off x="5298028" y="1393565"/>
            <a:ext cx="1071736" cy="369332"/>
          </a:xfrm>
          <a:prstGeom prst="rect">
            <a:avLst/>
          </a:prstGeom>
          <a:noFill/>
        </p:spPr>
        <p:txBody>
          <a:bodyPr wrap="square" rtlCol="0">
            <a:spAutoFit/>
          </a:bodyPr>
          <a:lstStyle/>
          <a:p>
            <a:r>
              <a:rPr lang="en-GB" altLang="zh-HK" dirty="0">
                <a:solidFill>
                  <a:srgbClr val="FF0000"/>
                </a:solidFill>
              </a:rPr>
              <a:t>value risk</a:t>
            </a:r>
            <a:endParaRPr lang="zh-HK" altLang="en-US" dirty="0">
              <a:solidFill>
                <a:srgbClr val="FF0000"/>
              </a:solidFill>
            </a:endParaRPr>
          </a:p>
        </p:txBody>
      </p:sp>
    </p:spTree>
    <p:extLst>
      <p:ext uri="{BB962C8B-B14F-4D97-AF65-F5344CB8AC3E}">
        <p14:creationId xmlns:p14="http://schemas.microsoft.com/office/powerpoint/2010/main" val="427601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770</TotalTime>
  <Words>2982</Words>
  <Application>Microsoft Office PowerPoint</Application>
  <PresentationFormat>On-screen Show (4:3)</PresentationFormat>
  <Paragraphs>336</Paragraphs>
  <Slides>48</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63" baseType="lpstr">
      <vt:lpstr>新細明體</vt:lpstr>
      <vt:lpstr>SourceSansPro</vt:lpstr>
      <vt:lpstr>ヒラギノ角ゴ Pro W3</vt:lpstr>
      <vt:lpstr>Arial</vt:lpstr>
      <vt:lpstr>Bookman Old Style</vt:lpstr>
      <vt:lpstr>Calibri</vt:lpstr>
      <vt:lpstr>Gill Sans MT</vt:lpstr>
      <vt:lpstr>Open Sans</vt:lpstr>
      <vt:lpstr>Times New Roman</vt:lpstr>
      <vt:lpstr>Verdana</vt:lpstr>
      <vt:lpstr>Wingdings</vt:lpstr>
      <vt:lpstr>Wingdings 3</vt:lpstr>
      <vt:lpstr>原創</vt:lpstr>
      <vt:lpstr>Chart</vt:lpstr>
      <vt:lpstr>Equation</vt:lpstr>
      <vt:lpstr>PowerPoint Presentation</vt:lpstr>
      <vt:lpstr>PowerPoint Presentation</vt:lpstr>
      <vt:lpstr>Chapter Outline</vt:lpstr>
      <vt:lpstr>Determining the required rate of return</vt:lpstr>
      <vt:lpstr>Calculation of Beta</vt:lpstr>
      <vt:lpstr>Application of CAPM</vt:lpstr>
      <vt:lpstr>Assumptions</vt:lpstr>
      <vt:lpstr>Arbitrage Pricing Model</vt:lpstr>
      <vt:lpstr>Three-Factors, Four-Factors Models</vt:lpstr>
      <vt:lpstr>Efficient Capital Markets</vt:lpstr>
      <vt:lpstr>Price reaction to new information</vt:lpstr>
      <vt:lpstr>What Makes Markets Efficient?</vt:lpstr>
      <vt:lpstr>Common Misconceptions about EMH</vt:lpstr>
      <vt:lpstr>Weak Form Efficiency</vt:lpstr>
      <vt:lpstr>Semi-strong Form Efficiency</vt:lpstr>
      <vt:lpstr>Strong Form Efficiency</vt:lpstr>
      <vt:lpstr>PowerPoint Presentation</vt:lpstr>
      <vt:lpstr>Evidence on Efficient  Market Hypothesis: Favorable</vt:lpstr>
      <vt:lpstr>Evidence in Favor of Market Efficiency</vt:lpstr>
      <vt:lpstr>PowerPoint Presentation</vt:lpstr>
      <vt:lpstr>Mini-Case: Raj Rajaratnam</vt:lpstr>
      <vt:lpstr>Evidence in Favor of Market Efficiency</vt:lpstr>
      <vt:lpstr>Evidence in Favor of Market Efficiency</vt:lpstr>
      <vt:lpstr>Evidence in Favor  of Market Efficiency</vt:lpstr>
      <vt:lpstr>PowerPoint Presentation</vt:lpstr>
      <vt:lpstr>Evidence on Efficient  Market Hypothesis: Unfavorable</vt:lpstr>
      <vt:lpstr>Small-Firm Effect</vt:lpstr>
      <vt:lpstr>PowerPoint Presentation</vt:lpstr>
      <vt:lpstr>January Effect</vt:lpstr>
      <vt:lpstr>January Effect</vt:lpstr>
      <vt:lpstr>Market Overreaction</vt:lpstr>
      <vt:lpstr>Note 7</vt:lpstr>
      <vt:lpstr>Excessive Volatility</vt:lpstr>
      <vt:lpstr>Mean Reversion</vt:lpstr>
      <vt:lpstr>New Information</vt:lpstr>
      <vt:lpstr>Esprit(330.HK) released 2011semi-annual report</vt:lpstr>
      <vt:lpstr>PowerPoint Presentation</vt:lpstr>
      <vt:lpstr>Implications for Investing</vt:lpstr>
      <vt:lpstr>Implications for Investing</vt:lpstr>
      <vt:lpstr>Implications for Investing</vt:lpstr>
      <vt:lpstr>Implications for Investing</vt:lpstr>
      <vt:lpstr>Implications for Investing</vt:lpstr>
      <vt:lpstr>PowerPoint Presentation</vt:lpstr>
      <vt:lpstr>Implications for Investing</vt:lpstr>
      <vt:lpstr>Implications for Investing</vt:lpstr>
      <vt:lpstr>Why the EMH Does Not Imply That Financial Markets Are Efficient</vt:lpstr>
      <vt:lpstr>Case: What Do Stock Market Crashes Tell Us About the Efficient Market Hypothesis?</vt:lpstr>
      <vt:lpstr>Chapter Outline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hwkot</dc:creator>
  <cp:lastModifiedBy>CAI Yuzhi</cp:lastModifiedBy>
  <cp:revision>88</cp:revision>
  <cp:lastPrinted>2016-10-06T07:25:31Z</cp:lastPrinted>
  <dcterms:created xsi:type="dcterms:W3CDTF">2016-08-05T06:59:09Z</dcterms:created>
  <dcterms:modified xsi:type="dcterms:W3CDTF">2022-02-25T12:02:25Z</dcterms:modified>
</cp:coreProperties>
</file>